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png;jsessionid=424C4E96925E40EB1405F3306B723063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gif;jsessionid=B49D379CD20D315714AA1D23B9A768E8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108.jpg" ContentType="image/pn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4.xml" ContentType="application/vnd.openxmlformats-officedocument.presentationml.tags+xml"/>
  <Override PartName="/ppt/notesSlides/notesSlide35.xml" ContentType="application/vnd.openxmlformats-officedocument.presentationml.notesSlide+xml"/>
  <Override PartName="/ppt/tags/tag5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sldIdLst>
    <p:sldId id="1753" r:id="rId2"/>
    <p:sldId id="1683" r:id="rId3"/>
    <p:sldId id="1762" r:id="rId4"/>
    <p:sldId id="300" r:id="rId5"/>
    <p:sldId id="258" r:id="rId6"/>
    <p:sldId id="1682" r:id="rId7"/>
    <p:sldId id="1688" r:id="rId8"/>
    <p:sldId id="1845" r:id="rId9"/>
    <p:sldId id="1694" r:id="rId10"/>
    <p:sldId id="1689" r:id="rId11"/>
    <p:sldId id="1748" r:id="rId12"/>
    <p:sldId id="1692" r:id="rId13"/>
    <p:sldId id="1693" r:id="rId14"/>
    <p:sldId id="1754" r:id="rId15"/>
    <p:sldId id="1706" r:id="rId16"/>
    <p:sldId id="1699" r:id="rId17"/>
    <p:sldId id="1698" r:id="rId18"/>
    <p:sldId id="1710" r:id="rId19"/>
    <p:sldId id="1718" r:id="rId20"/>
    <p:sldId id="1716" r:id="rId21"/>
    <p:sldId id="1852" r:id="rId22"/>
    <p:sldId id="1717" r:id="rId23"/>
    <p:sldId id="1752" r:id="rId24"/>
    <p:sldId id="1751" r:id="rId25"/>
    <p:sldId id="1714" r:id="rId26"/>
    <p:sldId id="1767" r:id="rId27"/>
    <p:sldId id="1720" r:id="rId28"/>
    <p:sldId id="1721" r:id="rId29"/>
    <p:sldId id="1722" r:id="rId30"/>
    <p:sldId id="1700" r:id="rId31"/>
    <p:sldId id="1712" r:id="rId32"/>
    <p:sldId id="1763" r:id="rId33"/>
    <p:sldId id="1715" r:id="rId34"/>
    <p:sldId id="1856" r:id="rId35"/>
    <p:sldId id="1713" r:id="rId36"/>
    <p:sldId id="1766" r:id="rId37"/>
    <p:sldId id="1843" r:id="rId38"/>
    <p:sldId id="1842" r:id="rId39"/>
    <p:sldId id="1844" r:id="rId40"/>
    <p:sldId id="1847" r:id="rId41"/>
    <p:sldId id="1846" r:id="rId42"/>
    <p:sldId id="1755" r:id="rId43"/>
    <p:sldId id="1723" r:id="rId44"/>
    <p:sldId id="256" r:id="rId45"/>
    <p:sldId id="259" r:id="rId46"/>
    <p:sldId id="260" r:id="rId47"/>
    <p:sldId id="1734" r:id="rId48"/>
    <p:sldId id="1848" r:id="rId49"/>
    <p:sldId id="1849" r:id="rId50"/>
    <p:sldId id="1854" r:id="rId51"/>
    <p:sldId id="1855" r:id="rId52"/>
    <p:sldId id="1850" r:id="rId53"/>
    <p:sldId id="1851" r:id="rId54"/>
    <p:sldId id="1853" r:id="rId55"/>
    <p:sldId id="1756" r:id="rId56"/>
    <p:sldId id="1724" r:id="rId57"/>
    <p:sldId id="1725" r:id="rId58"/>
    <p:sldId id="730" r:id="rId59"/>
  </p:sldIdLst>
  <p:sldSz cx="12192000" cy="6858000"/>
  <p:notesSz cx="6858000" cy="9144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A51"/>
    <a:srgbClr val="21390B"/>
    <a:srgbClr val="1A181D"/>
    <a:srgbClr val="303B0A"/>
    <a:srgbClr val="1E1F18"/>
    <a:srgbClr val="672445"/>
    <a:srgbClr val="BF95DF"/>
    <a:srgbClr val="7030A0"/>
    <a:srgbClr val="67733E"/>
    <a:srgbClr val="014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67" autoAdjust="0"/>
    <p:restoredTop sz="82716" autoAdjust="0"/>
  </p:normalViewPr>
  <p:slideViewPr>
    <p:cSldViewPr snapToGrid="0">
      <p:cViewPr varScale="1">
        <p:scale>
          <a:sx n="137" d="100"/>
          <a:sy n="137" d="100"/>
        </p:scale>
        <p:origin x="700" y="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68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60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716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274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9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632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98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626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692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065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21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b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图书馆的使命：推动人类文明进步和社会全面发展</a:t>
            </a:r>
            <a:endParaRPr lang="en-US" altLang="zh-CN" sz="900" b="0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b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图书馆不仅是储存知识的场所、凝聚智慧的空间，也是一个学校精神风貌浓缩的体现。</a:t>
            </a:r>
            <a:endParaRPr lang="en-US" altLang="zh-CN" sz="900" b="0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b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“图书馆是人类智慧最集中展现的地方”</a:t>
            </a:r>
            <a:endParaRPr lang="en-US" altLang="zh-CN" sz="900" b="0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029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511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019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09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89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56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241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37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63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651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0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491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59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163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516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2331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6719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259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3855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99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3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5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031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latin typeface="+mn-ea"/>
              </a:rPr>
              <a:t>纸质报刊</a:t>
            </a:r>
            <a:r>
              <a:rPr lang="en-US" altLang="zh-CN" sz="1600" b="1" dirty="0">
                <a:solidFill>
                  <a:srgbClr val="F08A51"/>
                </a:solidFill>
                <a:latin typeface="+mn-ea"/>
              </a:rPr>
              <a:t>1000</a:t>
            </a:r>
            <a:r>
              <a:rPr lang="zh-CN" altLang="en-US" sz="1200" b="1" dirty="0">
                <a:latin typeface="+mn-ea"/>
              </a:rPr>
              <a:t>多种</a:t>
            </a:r>
            <a:endParaRPr lang="en-US" altLang="zh-CN" sz="1200" b="1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319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044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65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12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0E41A72-111F-48DB-A30E-7FFF260ED021}"/>
              </a:ext>
            </a:extLst>
          </p:cNvPr>
          <p:cNvSpPr txBox="1"/>
          <p:nvPr userDrawn="1"/>
        </p:nvSpPr>
        <p:spPr>
          <a:xfrm>
            <a:off x="669925" y="1028700"/>
            <a:ext cx="4930775" cy="208778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26000" endPos="44000" dir="5400000" sy="-100000" algn="bl" rotWithShape="0"/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2023</a:t>
            </a:r>
            <a:endParaRPr lang="zh-CN" altLang="en-US" spc="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26000" endPos="44000" dir="5400000" sy="-100000" algn="bl" rotWithShape="0"/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9229955B-B3C9-4E2A-8C3B-0E6140095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7587" y="4011116"/>
            <a:ext cx="7855511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19D3ABD-9136-48CB-A9AE-36A088228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587" y="3312525"/>
            <a:ext cx="7855511" cy="6985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0" name="文本占位符 13">
            <a:extLst>
              <a:ext uri="{FF2B5EF4-FFF2-40B4-BE49-F238E27FC236}">
                <a16:creationId xmlns:a16="http://schemas.microsoft.com/office/drawing/2014/main" id="{B9678CC4-6327-4437-8A0A-100722770C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7587" y="4965977"/>
            <a:ext cx="7855511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1" name="文本占位符 13">
            <a:extLst>
              <a:ext uri="{FF2B5EF4-FFF2-40B4-BE49-F238E27FC236}">
                <a16:creationId xmlns:a16="http://schemas.microsoft.com/office/drawing/2014/main" id="{1B27B3D3-3F8F-42ED-9A6C-463B7ED120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7587" y="5510174"/>
            <a:ext cx="7855511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AFB2948-C370-4DA7-868F-11DA2110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98" y="2657929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170B5B66-952D-47EA-ABE1-C3A123FBA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814" y="3553279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2023/8/24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82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2023/8/24</a:t>
            </a:fld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279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3679CDB-1597-46DE-B839-0955081F5FD6}"/>
              </a:ext>
            </a:extLst>
          </p:cNvPr>
          <p:cNvSpPr txBox="1"/>
          <p:nvPr userDrawn="1"/>
        </p:nvSpPr>
        <p:spPr>
          <a:xfrm>
            <a:off x="669925" y="1130300"/>
            <a:ext cx="5773337" cy="255341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26000" endPos="44000" dir="5400000" sy="-100000" algn="bl" rotWithShape="0"/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2023</a:t>
            </a:r>
            <a:endParaRPr lang="zh-CN" altLang="en-US" spc="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26000" endPos="44000" dir="5400000" sy="-100000" algn="bl" rotWithShape="0"/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6C4BA13-62F6-4BD0-A785-E12B298569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4" y="3225120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8" name="文本占位符 62">
            <a:extLst>
              <a:ext uri="{FF2B5EF4-FFF2-40B4-BE49-F238E27FC236}">
                <a16:creationId xmlns:a16="http://schemas.microsoft.com/office/drawing/2014/main" id="{8421B660-816E-4EB8-ACBB-41357402BF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4" y="5531356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9" name="文本占位符 13">
            <a:extLst>
              <a:ext uri="{FF2B5EF4-FFF2-40B4-BE49-F238E27FC236}">
                <a16:creationId xmlns:a16="http://schemas.microsoft.com/office/drawing/2014/main" id="{2EECB719-D2B7-4799-8565-14D3BE61AE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5" y="5235085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08A347-240F-42EA-9E59-A73D03107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59D9C-6172-4E1C-ABF4-F7890362A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D5D03A-408B-4205-90CC-7AFE0581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05FC-B8B0-4757-B9F2-697D984C7F94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3045C2-A559-4CAA-9797-03E6352C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8CF1D2-5352-4BDF-89B2-E271A1FF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4340-F2EF-498E-9503-08A87E49B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2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02604A-A1F6-46D8-9C02-FAF53D30C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510D-EF36-4C76-90E1-D43725DDA6F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6B6618-D1BB-43C7-B468-568F5B48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9E8B37-5013-4B2D-9A5F-18E3BCC4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A330-30EF-468E-B1D8-5C3FFB250F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A7B6DB79-110D-4954-AA83-BA642AABD9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7348" y="2507738"/>
            <a:ext cx="3495521" cy="2683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>
            <a:extLst>
              <a:ext uri="{FF2B5EF4-FFF2-40B4-BE49-F238E27FC236}">
                <a16:creationId xmlns:a16="http://schemas.microsoft.com/office/drawing/2014/main" id="{CCCC77EC-4010-4504-B0AF-6165B47F38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1628" y="2507738"/>
            <a:ext cx="3495521" cy="2683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>
            <a:extLst>
              <a:ext uri="{FF2B5EF4-FFF2-40B4-BE49-F238E27FC236}">
                <a16:creationId xmlns:a16="http://schemas.microsoft.com/office/drawing/2014/main" id="{813648EF-BC04-4EAA-A27B-E045B9CD26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5909" y="2507738"/>
            <a:ext cx="3495521" cy="2683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8723981E-FC0B-46CB-A2A3-6FC1338C5E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7835" y="1799304"/>
            <a:ext cx="3495675" cy="575034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3" name="文本占位符 11">
            <a:extLst>
              <a:ext uri="{FF2B5EF4-FFF2-40B4-BE49-F238E27FC236}">
                <a16:creationId xmlns:a16="http://schemas.microsoft.com/office/drawing/2014/main" id="{5130009B-1E5A-421E-848D-A8282536C4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1474" y="1799304"/>
            <a:ext cx="3495675" cy="575034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9632B6F4-239E-493B-A3AC-E16FBDDB65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45113" y="1784557"/>
            <a:ext cx="3495675" cy="575034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5" name="标题 14">
            <a:extLst>
              <a:ext uri="{FF2B5EF4-FFF2-40B4-BE49-F238E27FC236}">
                <a16:creationId xmlns:a16="http://schemas.microsoft.com/office/drawing/2014/main" id="{201595D1-D5AF-44E7-A07E-5558EEDF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13" y="286007"/>
            <a:ext cx="10515600" cy="8884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489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:a16="http://schemas.microsoft.com/office/drawing/2014/main" id="{F377016C-A8D9-47F7-9304-24EF0BA0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BF6765E3-75AD-4817-8384-C6138351E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CDC1E09-266D-4851-B30B-98CB58E1A095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25AD9D3C-2BDB-4BF7-A984-E12CD97C7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2023/8/24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:a16="http://schemas.microsoft.com/office/drawing/2014/main" id="{AB60F36F-D765-4E88-AD6D-2D1E3A3EE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1B16719C-EBE3-4CBA-931D-623884DFC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2" r:id="rId3"/>
    <p:sldLayoutId id="2147483663" r:id="rId4"/>
    <p:sldLayoutId id="2147483655" r:id="rId5"/>
    <p:sldLayoutId id="2147483661" r:id="rId6"/>
    <p:sldLayoutId id="2147483664" r:id="rId7"/>
    <p:sldLayoutId id="2147483665" r:id="rId8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6.jpeg"/><Relationship Id="rId4" Type="http://schemas.openxmlformats.org/officeDocument/2006/relationships/image" Target="../media/image37.pn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53.jpeg"/><Relationship Id="rId4" Type="http://schemas.openxmlformats.org/officeDocument/2006/relationships/image" Target="../media/image37.png"/><Relationship Id="rId9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6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image" Target="../media/image54.jpe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6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svg"/><Relationship Id="rId10" Type="http://schemas.openxmlformats.org/officeDocument/2006/relationships/image" Target="../media/image63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microsoft.com/office/2007/relationships/hdphoto" Target="../media/hdphoto6.wdp"/><Relationship Id="rId5" Type="http://schemas.openxmlformats.org/officeDocument/2006/relationships/image" Target="../media/image36.svg"/><Relationship Id="rId10" Type="http://schemas.openxmlformats.org/officeDocument/2006/relationships/image" Target="../media/image64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4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image" Target="../media/image66.jpe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7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5" Type="http://schemas.openxmlformats.org/officeDocument/2006/relationships/image" Target="../media/image72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36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image" Target="../media/image78.png"/><Relationship Id="rId5" Type="http://schemas.openxmlformats.org/officeDocument/2006/relationships/image" Target="../media/image35.png"/><Relationship Id="rId10" Type="http://schemas.openxmlformats.org/officeDocument/2006/relationships/image" Target="../media/image77.png"/><Relationship Id="rId4" Type="http://schemas.openxmlformats.org/officeDocument/2006/relationships/image" Target="../media/image34.svg"/><Relationship Id="rId9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5" Type="http://schemas.openxmlformats.org/officeDocument/2006/relationships/hyperlink" Target="mailto:91122010014@bnuz.edu.cn" TargetMode="External"/><Relationship Id="rId4" Type="http://schemas.openxmlformats.org/officeDocument/2006/relationships/hyperlink" Target="http://www.cashl.edu.cn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95.png"/><Relationship Id="rId5" Type="http://schemas.openxmlformats.org/officeDocument/2006/relationships/image" Target="../media/image36.svg"/><Relationship Id="rId10" Type="http://schemas.openxmlformats.org/officeDocument/2006/relationships/image" Target="../media/image94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jp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96.gif"/><Relationship Id="rId16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sv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Relationship Id="rId14" Type="http://schemas.openxmlformats.org/officeDocument/2006/relationships/image" Target="../media/image108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gif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;jsessionid=424C4E96925E40EB1405F3306B723063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gif;jsessionid=B49D379CD20D315714AA1D23B9A768E8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eb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36DCB1E-A400-4008-AE97-FD26685E820F}"/>
              </a:ext>
            </a:extLst>
          </p:cNvPr>
          <p:cNvCxnSpPr/>
          <p:nvPr/>
        </p:nvCxnSpPr>
        <p:spPr>
          <a:xfrm>
            <a:off x="669925" y="3416306"/>
            <a:ext cx="4702176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37A356A-2844-408E-A612-8BC017C9009F}"/>
              </a:ext>
            </a:extLst>
          </p:cNvPr>
          <p:cNvCxnSpPr/>
          <p:nvPr/>
        </p:nvCxnSpPr>
        <p:spPr>
          <a:xfrm>
            <a:off x="669925" y="4760416"/>
            <a:ext cx="4702176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10800000" scaled="1"/>
              <a:tileRect/>
            </a:gra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标题 3">
            <a:extLst>
              <a:ext uri="{FF2B5EF4-FFF2-40B4-BE49-F238E27FC236}">
                <a16:creationId xmlns:a16="http://schemas.microsoft.com/office/drawing/2014/main" id="{7BCEA28A-0E48-4E5F-B410-1AAC0FC6B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925" y="3501123"/>
            <a:ext cx="6085682" cy="1200437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21390B"/>
                </a:solidFill>
              </a:rPr>
              <a:t>图书馆新生入馆培训</a:t>
            </a:r>
          </a:p>
        </p:txBody>
      </p:sp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7589AEE6-E8F5-4051-A256-EED0AA1EF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0755" y="5111587"/>
            <a:ext cx="3644108" cy="443094"/>
          </a:xfrm>
        </p:spPr>
        <p:txBody>
          <a:bodyPr/>
          <a:lstStyle/>
          <a:p>
            <a:pPr algn="ctr"/>
            <a:r>
              <a:rPr lang="en-US" altLang="zh-CN" sz="2400" b="1" dirty="0">
                <a:solidFill>
                  <a:srgbClr val="21390B"/>
                </a:solidFill>
              </a:rPr>
              <a:t>2023.09</a:t>
            </a:r>
          </a:p>
          <a:p>
            <a:pPr algn="ctr"/>
            <a:endParaRPr lang="en-US" altLang="zh-CN" sz="2400" b="1" dirty="0">
              <a:solidFill>
                <a:srgbClr val="21390B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5107EE4-7991-475E-B7D6-F4568CB08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07" y="3095484"/>
            <a:ext cx="6819899" cy="291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5E512F-DD7B-4F92-A14F-5F2FEB087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71" y="1502453"/>
            <a:ext cx="5510870" cy="98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9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总馆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0640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955F9A4F-F683-4118-818B-6023AF8F2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323" y="5846994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BFC26317-3AA4-4E3D-BDC1-57913DF4506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3" y="5389794"/>
            <a:ext cx="1219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17EE6F93-00D5-4EF9-859F-10C17D2DBD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7323" y="5237394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EE8C3D22-3504-440F-A93D-1EECA3D995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3" y="1960794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545B498F-F639-4375-821D-91BEDF19B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0323" y="1960794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13871BF1-6670-4C0E-A12D-A0CB52062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3" y="1960794"/>
            <a:ext cx="579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0F6F538F-418D-43D6-B1A0-4615B67E4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9323" y="1960794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82E868B1-D659-4747-BF67-182041957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3" y="3027594"/>
            <a:ext cx="579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6F9A13C5-06A9-4432-8C51-1C64285902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8323" y="3027594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38649AE5-298B-4332-8211-58D69914D9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7323" y="3027594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75AE424C-2D1A-4832-844F-A5F0A9E551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323" y="3865794"/>
            <a:ext cx="0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A2D914B7-736A-4452-9E24-CDD7FB3D0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323" y="4399194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982AE335-0068-435D-B986-A7F60A52F87B}"/>
              </a:ext>
            </a:extLst>
          </p:cNvPr>
          <p:cNvSpPr/>
          <p:nvPr/>
        </p:nvSpPr>
        <p:spPr bwMode="auto">
          <a:xfrm>
            <a:off x="1795151" y="4687602"/>
            <a:ext cx="1460494" cy="1066800"/>
          </a:xfrm>
          <a:custGeom>
            <a:avLst/>
            <a:gdLst>
              <a:gd name="T0" fmla="*/ 2147483647 w 1417"/>
              <a:gd name="T1" fmla="*/ 2147483647 h 768"/>
              <a:gd name="T2" fmla="*/ 2147483647 w 1417"/>
              <a:gd name="T3" fmla="*/ 2147483647 h 768"/>
              <a:gd name="T4" fmla="*/ 2147483647 w 1417"/>
              <a:gd name="T5" fmla="*/ 2147483647 h 768"/>
              <a:gd name="T6" fmla="*/ 2147483647 w 1417"/>
              <a:gd name="T7" fmla="*/ 2147483647 h 768"/>
              <a:gd name="T8" fmla="*/ 2147483647 w 1417"/>
              <a:gd name="T9" fmla="*/ 2147483647 h 768"/>
              <a:gd name="T10" fmla="*/ 2147483647 w 1417"/>
              <a:gd name="T11" fmla="*/ 2147483647 h 768"/>
              <a:gd name="T12" fmla="*/ 2147483647 w 1417"/>
              <a:gd name="T13" fmla="*/ 2147483647 h 768"/>
              <a:gd name="T14" fmla="*/ 2147483647 w 1417"/>
              <a:gd name="T15" fmla="*/ 2147483647 h 768"/>
              <a:gd name="T16" fmla="*/ 2147483647 w 1417"/>
              <a:gd name="T17" fmla="*/ 2147483647 h 768"/>
              <a:gd name="T18" fmla="*/ 2147483647 w 1417"/>
              <a:gd name="T19" fmla="*/ 2147483647 h 768"/>
              <a:gd name="T20" fmla="*/ 2147483647 w 1417"/>
              <a:gd name="T21" fmla="*/ 2147483647 h 768"/>
              <a:gd name="T22" fmla="*/ 2147483647 w 1417"/>
              <a:gd name="T23" fmla="*/ 2147483647 h 768"/>
              <a:gd name="T24" fmla="*/ 2147483647 w 1417"/>
              <a:gd name="T25" fmla="*/ 2147483647 h 768"/>
              <a:gd name="T26" fmla="*/ 2147483647 w 1417"/>
              <a:gd name="T27" fmla="*/ 2147483647 h 768"/>
              <a:gd name="T28" fmla="*/ 2147483647 w 1417"/>
              <a:gd name="T29" fmla="*/ 2147483647 h 768"/>
              <a:gd name="T30" fmla="*/ 2147483647 w 1417"/>
              <a:gd name="T31" fmla="*/ 2147483647 h 768"/>
              <a:gd name="T32" fmla="*/ 2147483647 w 1417"/>
              <a:gd name="T33" fmla="*/ 2147483647 h 768"/>
              <a:gd name="T34" fmla="*/ 2147483647 w 1417"/>
              <a:gd name="T35" fmla="*/ 2147483647 h 768"/>
              <a:gd name="T36" fmla="*/ 2147483647 w 1417"/>
              <a:gd name="T37" fmla="*/ 2147483647 h 768"/>
              <a:gd name="T38" fmla="*/ 2147483647 w 1417"/>
              <a:gd name="T39" fmla="*/ 2147483647 h 768"/>
              <a:gd name="T40" fmla="*/ 2147483647 w 1417"/>
              <a:gd name="T41" fmla="*/ 2147483647 h 768"/>
              <a:gd name="T42" fmla="*/ 2147483647 w 1417"/>
              <a:gd name="T43" fmla="*/ 2147483647 h 768"/>
              <a:gd name="T44" fmla="*/ 2147483647 w 1417"/>
              <a:gd name="T45" fmla="*/ 2147483647 h 768"/>
              <a:gd name="T46" fmla="*/ 2147483647 w 1417"/>
              <a:gd name="T47" fmla="*/ 2147483647 h 768"/>
              <a:gd name="T48" fmla="*/ 2147483647 w 1417"/>
              <a:gd name="T49" fmla="*/ 2147483647 h 768"/>
              <a:gd name="T50" fmla="*/ 2147483647 w 1417"/>
              <a:gd name="T51" fmla="*/ 2147483647 h 768"/>
              <a:gd name="T52" fmla="*/ 2147483647 w 1417"/>
              <a:gd name="T53" fmla="*/ 2147483647 h 768"/>
              <a:gd name="T54" fmla="*/ 2147483647 w 1417"/>
              <a:gd name="T55" fmla="*/ 2147483647 h 768"/>
              <a:gd name="T56" fmla="*/ 2147483647 w 1417"/>
              <a:gd name="T57" fmla="*/ 2147483647 h 768"/>
              <a:gd name="T58" fmla="*/ 2147483647 w 1417"/>
              <a:gd name="T59" fmla="*/ 2147483647 h 768"/>
              <a:gd name="T60" fmla="*/ 2147483647 w 1417"/>
              <a:gd name="T61" fmla="*/ 2147483647 h 768"/>
              <a:gd name="T62" fmla="*/ 2147483647 w 1417"/>
              <a:gd name="T63" fmla="*/ 2147483647 h 768"/>
              <a:gd name="T64" fmla="*/ 2147483647 w 1417"/>
              <a:gd name="T65" fmla="*/ 2147483647 h 768"/>
              <a:gd name="T66" fmla="*/ 2147483647 w 1417"/>
              <a:gd name="T67" fmla="*/ 2147483647 h 768"/>
              <a:gd name="T68" fmla="*/ 2147483647 w 1417"/>
              <a:gd name="T69" fmla="*/ 2147483647 h 768"/>
              <a:gd name="T70" fmla="*/ 2147483647 w 1417"/>
              <a:gd name="T71" fmla="*/ 2147483647 h 768"/>
              <a:gd name="T72" fmla="*/ 2147483647 w 1417"/>
              <a:gd name="T73" fmla="*/ 2147483647 h 768"/>
              <a:gd name="T74" fmla="*/ 2147483647 w 1417"/>
              <a:gd name="T75" fmla="*/ 2147483647 h 768"/>
              <a:gd name="T76" fmla="*/ 2147483647 w 1417"/>
              <a:gd name="T77" fmla="*/ 2147483647 h 768"/>
              <a:gd name="T78" fmla="*/ 2147483647 w 1417"/>
              <a:gd name="T79" fmla="*/ 2147483647 h 768"/>
              <a:gd name="T80" fmla="*/ 2147483647 w 1417"/>
              <a:gd name="T81" fmla="*/ 2147483647 h 768"/>
              <a:gd name="T82" fmla="*/ 2147483647 w 1417"/>
              <a:gd name="T83" fmla="*/ 2147483647 h 768"/>
              <a:gd name="T84" fmla="*/ 2147483647 w 1417"/>
              <a:gd name="T85" fmla="*/ 2147483647 h 768"/>
              <a:gd name="T86" fmla="*/ 2147483647 w 1417"/>
              <a:gd name="T87" fmla="*/ 2147483647 h 768"/>
              <a:gd name="T88" fmla="*/ 2147483647 w 1417"/>
              <a:gd name="T89" fmla="*/ 2147483647 h 768"/>
              <a:gd name="T90" fmla="*/ 2147483647 w 1417"/>
              <a:gd name="T91" fmla="*/ 2147483647 h 768"/>
              <a:gd name="T92" fmla="*/ 2147483647 w 1417"/>
              <a:gd name="T93" fmla="*/ 2147483647 h 768"/>
              <a:gd name="T94" fmla="*/ 2147483647 w 1417"/>
              <a:gd name="T95" fmla="*/ 2147483647 h 768"/>
              <a:gd name="T96" fmla="*/ 2147483647 w 1417"/>
              <a:gd name="T97" fmla="*/ 2147483647 h 768"/>
              <a:gd name="T98" fmla="*/ 2147483647 w 1417"/>
              <a:gd name="T99" fmla="*/ 2147483647 h 768"/>
              <a:gd name="T100" fmla="*/ 2147483647 w 1417"/>
              <a:gd name="T101" fmla="*/ 2147483647 h 768"/>
              <a:gd name="T102" fmla="*/ 2147483647 w 1417"/>
              <a:gd name="T103" fmla="*/ 2147483647 h 768"/>
              <a:gd name="T104" fmla="*/ 2147483647 w 1417"/>
              <a:gd name="T105" fmla="*/ 2147483647 h 768"/>
              <a:gd name="T106" fmla="*/ 2147483647 w 1417"/>
              <a:gd name="T107" fmla="*/ 2147483647 h 768"/>
              <a:gd name="T108" fmla="*/ 2147483647 w 1417"/>
              <a:gd name="T109" fmla="*/ 2147483647 h 768"/>
              <a:gd name="T110" fmla="*/ 2147483647 w 1417"/>
              <a:gd name="T111" fmla="*/ 2147483647 h 768"/>
              <a:gd name="T112" fmla="*/ 2147483647 w 1417"/>
              <a:gd name="T113" fmla="*/ 2147483647 h 768"/>
              <a:gd name="T114" fmla="*/ 2147483647 w 1417"/>
              <a:gd name="T115" fmla="*/ 2147483647 h 768"/>
              <a:gd name="T116" fmla="*/ 2147483647 w 1417"/>
              <a:gd name="T117" fmla="*/ 2147483647 h 768"/>
              <a:gd name="T118" fmla="*/ 2147483647 w 1417"/>
              <a:gd name="T119" fmla="*/ 2147483647 h 768"/>
              <a:gd name="T120" fmla="*/ 2147483647 w 1417"/>
              <a:gd name="T121" fmla="*/ 2147483647 h 768"/>
              <a:gd name="T122" fmla="*/ 2147483647 w 1417"/>
              <a:gd name="T123" fmla="*/ 2147483647 h 768"/>
              <a:gd name="T124" fmla="*/ 0 w 1417"/>
              <a:gd name="T125" fmla="*/ 2147483647 h 7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417"/>
              <a:gd name="T190" fmla="*/ 0 h 768"/>
              <a:gd name="T191" fmla="*/ 1417 w 1417"/>
              <a:gd name="T192" fmla="*/ 768 h 76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417" h="768">
                <a:moveTo>
                  <a:pt x="0" y="2"/>
                </a:moveTo>
                <a:lnTo>
                  <a:pt x="90" y="94"/>
                </a:lnTo>
                <a:lnTo>
                  <a:pt x="90" y="95"/>
                </a:lnTo>
                <a:lnTo>
                  <a:pt x="92" y="95"/>
                </a:lnTo>
                <a:lnTo>
                  <a:pt x="95" y="97"/>
                </a:lnTo>
                <a:lnTo>
                  <a:pt x="101" y="98"/>
                </a:lnTo>
                <a:lnTo>
                  <a:pt x="103" y="99"/>
                </a:lnTo>
                <a:lnTo>
                  <a:pt x="107" y="100"/>
                </a:lnTo>
                <a:lnTo>
                  <a:pt x="111" y="101"/>
                </a:lnTo>
                <a:lnTo>
                  <a:pt x="113" y="101"/>
                </a:lnTo>
                <a:lnTo>
                  <a:pt x="117" y="102"/>
                </a:lnTo>
                <a:lnTo>
                  <a:pt x="122" y="103"/>
                </a:lnTo>
                <a:lnTo>
                  <a:pt x="127" y="104"/>
                </a:lnTo>
                <a:lnTo>
                  <a:pt x="132" y="104"/>
                </a:lnTo>
                <a:lnTo>
                  <a:pt x="137" y="104"/>
                </a:lnTo>
                <a:lnTo>
                  <a:pt x="144" y="105"/>
                </a:lnTo>
                <a:lnTo>
                  <a:pt x="151" y="105"/>
                </a:lnTo>
                <a:lnTo>
                  <a:pt x="162" y="105"/>
                </a:lnTo>
                <a:lnTo>
                  <a:pt x="170" y="105"/>
                </a:lnTo>
                <a:lnTo>
                  <a:pt x="181" y="105"/>
                </a:lnTo>
                <a:lnTo>
                  <a:pt x="191" y="105"/>
                </a:lnTo>
                <a:lnTo>
                  <a:pt x="202" y="105"/>
                </a:lnTo>
                <a:lnTo>
                  <a:pt x="211" y="105"/>
                </a:lnTo>
                <a:lnTo>
                  <a:pt x="221" y="105"/>
                </a:lnTo>
                <a:lnTo>
                  <a:pt x="229" y="105"/>
                </a:lnTo>
                <a:lnTo>
                  <a:pt x="238" y="105"/>
                </a:lnTo>
                <a:lnTo>
                  <a:pt x="245" y="105"/>
                </a:lnTo>
                <a:lnTo>
                  <a:pt x="250" y="105"/>
                </a:lnTo>
                <a:lnTo>
                  <a:pt x="253" y="105"/>
                </a:lnTo>
                <a:lnTo>
                  <a:pt x="254" y="105"/>
                </a:lnTo>
                <a:lnTo>
                  <a:pt x="348" y="229"/>
                </a:lnTo>
                <a:lnTo>
                  <a:pt x="406" y="247"/>
                </a:lnTo>
                <a:lnTo>
                  <a:pt x="533" y="247"/>
                </a:lnTo>
                <a:lnTo>
                  <a:pt x="660" y="398"/>
                </a:lnTo>
                <a:lnTo>
                  <a:pt x="661" y="398"/>
                </a:lnTo>
                <a:lnTo>
                  <a:pt x="665" y="399"/>
                </a:lnTo>
                <a:lnTo>
                  <a:pt x="667" y="401"/>
                </a:lnTo>
                <a:lnTo>
                  <a:pt x="669" y="402"/>
                </a:lnTo>
                <a:lnTo>
                  <a:pt x="672" y="403"/>
                </a:lnTo>
                <a:lnTo>
                  <a:pt x="676" y="403"/>
                </a:lnTo>
                <a:lnTo>
                  <a:pt x="679" y="405"/>
                </a:lnTo>
                <a:lnTo>
                  <a:pt x="683" y="406"/>
                </a:lnTo>
                <a:lnTo>
                  <a:pt x="686" y="408"/>
                </a:lnTo>
                <a:lnTo>
                  <a:pt x="690" y="409"/>
                </a:lnTo>
                <a:lnTo>
                  <a:pt x="694" y="410"/>
                </a:lnTo>
                <a:lnTo>
                  <a:pt x="698" y="411"/>
                </a:lnTo>
                <a:lnTo>
                  <a:pt x="702" y="412"/>
                </a:lnTo>
                <a:lnTo>
                  <a:pt x="706" y="413"/>
                </a:lnTo>
                <a:lnTo>
                  <a:pt x="711" y="415"/>
                </a:lnTo>
                <a:lnTo>
                  <a:pt x="717" y="417"/>
                </a:lnTo>
                <a:lnTo>
                  <a:pt x="722" y="418"/>
                </a:lnTo>
                <a:lnTo>
                  <a:pt x="725" y="418"/>
                </a:lnTo>
                <a:lnTo>
                  <a:pt x="730" y="419"/>
                </a:lnTo>
                <a:lnTo>
                  <a:pt x="733" y="419"/>
                </a:lnTo>
                <a:lnTo>
                  <a:pt x="878" y="316"/>
                </a:lnTo>
                <a:lnTo>
                  <a:pt x="813" y="396"/>
                </a:lnTo>
                <a:lnTo>
                  <a:pt x="816" y="398"/>
                </a:lnTo>
                <a:lnTo>
                  <a:pt x="820" y="402"/>
                </a:lnTo>
                <a:lnTo>
                  <a:pt x="826" y="408"/>
                </a:lnTo>
                <a:lnTo>
                  <a:pt x="833" y="414"/>
                </a:lnTo>
                <a:lnTo>
                  <a:pt x="841" y="421"/>
                </a:lnTo>
                <a:lnTo>
                  <a:pt x="851" y="430"/>
                </a:lnTo>
                <a:lnTo>
                  <a:pt x="861" y="439"/>
                </a:lnTo>
                <a:lnTo>
                  <a:pt x="871" y="448"/>
                </a:lnTo>
                <a:lnTo>
                  <a:pt x="882" y="458"/>
                </a:lnTo>
                <a:lnTo>
                  <a:pt x="892" y="467"/>
                </a:lnTo>
                <a:lnTo>
                  <a:pt x="903" y="476"/>
                </a:lnTo>
                <a:lnTo>
                  <a:pt x="913" y="486"/>
                </a:lnTo>
                <a:lnTo>
                  <a:pt x="923" y="495"/>
                </a:lnTo>
                <a:lnTo>
                  <a:pt x="932" y="503"/>
                </a:lnTo>
                <a:lnTo>
                  <a:pt x="941" y="511"/>
                </a:lnTo>
                <a:lnTo>
                  <a:pt x="948" y="518"/>
                </a:lnTo>
                <a:lnTo>
                  <a:pt x="955" y="524"/>
                </a:lnTo>
                <a:lnTo>
                  <a:pt x="960" y="529"/>
                </a:lnTo>
                <a:lnTo>
                  <a:pt x="965" y="533"/>
                </a:lnTo>
                <a:lnTo>
                  <a:pt x="968" y="537"/>
                </a:lnTo>
                <a:lnTo>
                  <a:pt x="972" y="541"/>
                </a:lnTo>
                <a:lnTo>
                  <a:pt x="974" y="544"/>
                </a:lnTo>
                <a:lnTo>
                  <a:pt x="976" y="545"/>
                </a:lnTo>
                <a:lnTo>
                  <a:pt x="978" y="549"/>
                </a:lnTo>
                <a:lnTo>
                  <a:pt x="979" y="550"/>
                </a:lnTo>
                <a:lnTo>
                  <a:pt x="979" y="551"/>
                </a:lnTo>
                <a:lnTo>
                  <a:pt x="1059" y="570"/>
                </a:lnTo>
                <a:lnTo>
                  <a:pt x="1131" y="541"/>
                </a:lnTo>
                <a:lnTo>
                  <a:pt x="1131" y="542"/>
                </a:lnTo>
                <a:lnTo>
                  <a:pt x="1133" y="543"/>
                </a:lnTo>
                <a:lnTo>
                  <a:pt x="1136" y="545"/>
                </a:lnTo>
                <a:lnTo>
                  <a:pt x="1140" y="548"/>
                </a:lnTo>
                <a:lnTo>
                  <a:pt x="1146" y="552"/>
                </a:lnTo>
                <a:lnTo>
                  <a:pt x="1150" y="557"/>
                </a:lnTo>
                <a:lnTo>
                  <a:pt x="1157" y="562"/>
                </a:lnTo>
                <a:lnTo>
                  <a:pt x="1166" y="567"/>
                </a:lnTo>
                <a:lnTo>
                  <a:pt x="1173" y="574"/>
                </a:lnTo>
                <a:lnTo>
                  <a:pt x="1182" y="582"/>
                </a:lnTo>
                <a:lnTo>
                  <a:pt x="1191" y="590"/>
                </a:lnTo>
                <a:lnTo>
                  <a:pt x="1202" y="598"/>
                </a:lnTo>
                <a:lnTo>
                  <a:pt x="1211" y="607"/>
                </a:lnTo>
                <a:lnTo>
                  <a:pt x="1223" y="617"/>
                </a:lnTo>
                <a:lnTo>
                  <a:pt x="1233" y="627"/>
                </a:lnTo>
                <a:lnTo>
                  <a:pt x="1245" y="637"/>
                </a:lnTo>
                <a:lnTo>
                  <a:pt x="1256" y="648"/>
                </a:lnTo>
                <a:lnTo>
                  <a:pt x="1267" y="659"/>
                </a:lnTo>
                <a:lnTo>
                  <a:pt x="1280" y="670"/>
                </a:lnTo>
                <a:lnTo>
                  <a:pt x="1291" y="682"/>
                </a:lnTo>
                <a:lnTo>
                  <a:pt x="1302" y="692"/>
                </a:lnTo>
                <a:lnTo>
                  <a:pt x="1313" y="704"/>
                </a:lnTo>
                <a:lnTo>
                  <a:pt x="1323" y="714"/>
                </a:lnTo>
                <a:lnTo>
                  <a:pt x="1333" y="724"/>
                </a:lnTo>
                <a:lnTo>
                  <a:pt x="1341" y="733"/>
                </a:lnTo>
                <a:lnTo>
                  <a:pt x="1350" y="742"/>
                </a:lnTo>
                <a:lnTo>
                  <a:pt x="1358" y="750"/>
                </a:lnTo>
                <a:lnTo>
                  <a:pt x="1364" y="755"/>
                </a:lnTo>
                <a:lnTo>
                  <a:pt x="1369" y="761"/>
                </a:lnTo>
                <a:lnTo>
                  <a:pt x="1373" y="765"/>
                </a:lnTo>
                <a:lnTo>
                  <a:pt x="1375" y="768"/>
                </a:lnTo>
                <a:lnTo>
                  <a:pt x="1377" y="768"/>
                </a:lnTo>
                <a:lnTo>
                  <a:pt x="1417" y="692"/>
                </a:lnTo>
                <a:lnTo>
                  <a:pt x="1238" y="478"/>
                </a:lnTo>
                <a:lnTo>
                  <a:pt x="1067" y="483"/>
                </a:lnTo>
                <a:lnTo>
                  <a:pt x="999" y="264"/>
                </a:lnTo>
                <a:lnTo>
                  <a:pt x="686" y="278"/>
                </a:lnTo>
                <a:lnTo>
                  <a:pt x="687" y="153"/>
                </a:lnTo>
                <a:lnTo>
                  <a:pt x="444" y="162"/>
                </a:lnTo>
                <a:lnTo>
                  <a:pt x="424" y="50"/>
                </a:lnTo>
                <a:lnTo>
                  <a:pt x="107" y="0"/>
                </a:lnTo>
                <a:lnTo>
                  <a:pt x="0" y="2"/>
                </a:lnTo>
                <a:close/>
              </a:path>
            </a:pathLst>
          </a:custGeom>
          <a:solidFill>
            <a:srgbClr val="FFC266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44DE05FC-77F9-4D25-BCA1-AA6DAE8DD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858" y="3422883"/>
            <a:ext cx="2376488" cy="10033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kumimoji="1" lang="zh-CN" altLang="en-US" sz="4000" b="1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服务大厅</a:t>
            </a:r>
            <a:endParaRPr kumimoji="1" lang="en-US" altLang="zh-CN" sz="4000" b="1" dirty="0">
              <a:solidFill>
                <a:srgbClr val="2804AC"/>
              </a:solidFill>
              <a:latin typeface="Tahoma" panose="020B0604030504040204" pitchFamily="34" charset="0"/>
              <a:ea typeface="黑体" panose="02010609060101010101" pitchFamily="2" charset="-122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</a:pPr>
            <a:r>
              <a:rPr kumimoji="1" lang="zh-CN" altLang="en-US" sz="1600" b="1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二楼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27E295ED-6494-4570-AE9D-DF81A9662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88" y="53897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290E4104-9CA1-4DD1-9194-9E5EB5399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01" y="3437169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8D997B05-D80E-4B43-813F-81310130E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179" y="4535718"/>
            <a:ext cx="182880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2800" b="1" dirty="0">
                <a:solidFill>
                  <a:srgbClr val="2804AC"/>
                </a:solidFill>
                <a:latin typeface="Tahoma" panose="020B0604030504040204" pitchFamily="34" charset="0"/>
              </a:rPr>
              <a:t>  </a:t>
            </a:r>
            <a:r>
              <a:rPr kumimoji="1" lang="en-US" altLang="zh-CN" sz="40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D</a:t>
            </a:r>
            <a:r>
              <a:rPr kumimoji="1" lang="en-US" altLang="zh-CN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kumimoji="1" lang="zh-CN" altLang="en-US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区</a:t>
            </a: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D3997F1C-6208-4C06-87E2-E6068740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3" y="1960794"/>
            <a:ext cx="685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厕所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61583AD9-692B-48E6-A0FD-1CD401496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948" y="1925869"/>
            <a:ext cx="685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FF9900"/>
                </a:solidFill>
                <a:latin typeface="Tahoma" panose="020B0604030504040204" pitchFamily="34" charset="0"/>
              </a:rPr>
              <a:t> </a:t>
            </a: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厕所</a:t>
            </a: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72A68DFC-5953-48FF-9C5E-EF5FD155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3" y="3027594"/>
            <a:ext cx="685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FF9900"/>
                </a:solidFill>
                <a:latin typeface="Tahoma" panose="020B0604030504040204" pitchFamily="34" charset="0"/>
              </a:rPr>
              <a:t>  </a:t>
            </a: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厕所</a:t>
            </a:r>
          </a:p>
        </p:txBody>
      </p:sp>
      <p:sp>
        <p:nvSpPr>
          <p:cNvPr id="34" name="Text Box 24">
            <a:extLst>
              <a:ext uri="{FF2B5EF4-FFF2-40B4-BE49-F238E27FC236}">
                <a16:creationId xmlns:a16="http://schemas.microsoft.com/office/drawing/2014/main" id="{BB476F90-7F1A-4D38-8D29-D74E4FB53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723" y="3027594"/>
            <a:ext cx="685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FF9900"/>
                </a:solidFill>
                <a:latin typeface="Tahoma" panose="020B0604030504040204" pitchFamily="34" charset="0"/>
              </a:rPr>
              <a:t>  </a:t>
            </a: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厕所</a:t>
            </a:r>
          </a:p>
        </p:txBody>
      </p:sp>
      <p:sp>
        <p:nvSpPr>
          <p:cNvPr id="35" name="Line 25">
            <a:extLst>
              <a:ext uri="{FF2B5EF4-FFF2-40B4-BE49-F238E27FC236}">
                <a16:creationId xmlns:a16="http://schemas.microsoft.com/office/drawing/2014/main" id="{BDA9C1D1-4109-490D-86A0-EA5730C48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174" y="2286232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C7DED1EB-EC73-499C-938E-A3D3A696E4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2998" y="192587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Line 27">
            <a:extLst>
              <a:ext uri="{FF2B5EF4-FFF2-40B4-BE49-F238E27FC236}">
                <a16:creationId xmlns:a16="http://schemas.microsoft.com/office/drawing/2014/main" id="{336113EA-625A-402C-9C31-4F7C24191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9323" y="1960794"/>
            <a:ext cx="0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7269128F-3D94-4E88-A89F-194CA7BA8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123" y="19607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Line 29">
            <a:extLst>
              <a:ext uri="{FF2B5EF4-FFF2-40B4-BE49-F238E27FC236}">
                <a16:creationId xmlns:a16="http://schemas.microsoft.com/office/drawing/2014/main" id="{C26D56E8-1A02-4996-9CC2-3A4277BC5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123" y="226559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Line 30">
            <a:extLst>
              <a:ext uri="{FF2B5EF4-FFF2-40B4-BE49-F238E27FC236}">
                <a16:creationId xmlns:a16="http://schemas.microsoft.com/office/drawing/2014/main" id="{29645776-27C7-49F4-9E9C-55DF331648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3" y="30275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7DA307D8-5BD4-4D23-8927-072388767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3" y="333239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Line 32">
            <a:extLst>
              <a:ext uri="{FF2B5EF4-FFF2-40B4-BE49-F238E27FC236}">
                <a16:creationId xmlns:a16="http://schemas.microsoft.com/office/drawing/2014/main" id="{0DFF8B62-DC42-4B93-AAC8-657736CDC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7323" y="30275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65A5A221-9DDD-4F39-9221-960D14E24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2123" y="30275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Line 34">
            <a:extLst>
              <a:ext uri="{FF2B5EF4-FFF2-40B4-BE49-F238E27FC236}">
                <a16:creationId xmlns:a16="http://schemas.microsoft.com/office/drawing/2014/main" id="{F8FBFA89-CC49-4AE6-B236-1B2F46EFF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2123" y="333239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" name="Line 35">
            <a:extLst>
              <a:ext uri="{FF2B5EF4-FFF2-40B4-BE49-F238E27FC236}">
                <a16:creationId xmlns:a16="http://schemas.microsoft.com/office/drawing/2014/main" id="{E62A3D36-9964-4F29-8072-F4E95EA6B1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89323" y="30275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Line 36">
            <a:extLst>
              <a:ext uri="{FF2B5EF4-FFF2-40B4-BE49-F238E27FC236}">
                <a16:creationId xmlns:a16="http://schemas.microsoft.com/office/drawing/2014/main" id="{6B6A7C26-59B5-44C2-9052-355B10ABA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323" y="538979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Line 37">
            <a:extLst>
              <a:ext uri="{FF2B5EF4-FFF2-40B4-BE49-F238E27FC236}">
                <a16:creationId xmlns:a16="http://schemas.microsoft.com/office/drawing/2014/main" id="{EDCB47F2-7C88-45AE-8A48-2E82CEE4DF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3123" y="5389794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" name="Line 38">
            <a:extLst>
              <a:ext uri="{FF2B5EF4-FFF2-40B4-BE49-F238E27FC236}">
                <a16:creationId xmlns:a16="http://schemas.microsoft.com/office/drawing/2014/main" id="{16F49027-C236-403E-9650-D7697E5B2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2523" y="538979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Line 39">
            <a:extLst>
              <a:ext uri="{FF2B5EF4-FFF2-40B4-BE49-F238E27FC236}">
                <a16:creationId xmlns:a16="http://schemas.microsoft.com/office/drawing/2014/main" id="{54A45453-B38B-4337-8BC4-D7245B426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2523" y="5389794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" name="Oval 40">
            <a:extLst>
              <a:ext uri="{FF2B5EF4-FFF2-40B4-BE49-F238E27FC236}">
                <a16:creationId xmlns:a16="http://schemas.microsoft.com/office/drawing/2014/main" id="{70691C42-8DFB-4DC0-A1B1-BAC3E06FB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3" y="3179994"/>
            <a:ext cx="533400" cy="1828800"/>
          </a:xfrm>
          <a:prstGeom prst="ellipse">
            <a:avLst/>
          </a:prstGeom>
          <a:noFill/>
          <a:ln w="9525">
            <a:noFill/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3" name="Rectangle 41">
            <a:extLst>
              <a:ext uri="{FF2B5EF4-FFF2-40B4-BE49-F238E27FC236}">
                <a16:creationId xmlns:a16="http://schemas.microsoft.com/office/drawing/2014/main" id="{FECEB7DC-14F6-4763-AF55-5597C854E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33" y="1133682"/>
            <a:ext cx="63373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kumimoji="1" lang="zh-CN" altLang="en-US" sz="4400" b="1" dirty="0">
                <a:solidFill>
                  <a:srgbClr val="21390B"/>
                </a:solidFill>
                <a:latin typeface="Tahoma" panose="020B0604030504040204" pitchFamily="34" charset="0"/>
                <a:ea typeface="华文楷体" pitchFamily="2" charset="-122"/>
              </a:rPr>
              <a:t> </a:t>
            </a:r>
            <a:r>
              <a:rPr lang="zh-CN" altLang="en-US" sz="3200" b="1" dirty="0">
                <a:ln/>
                <a:solidFill>
                  <a:srgbClr val="21390B"/>
                </a:solidFill>
              </a:rPr>
              <a:t>总馆平面区域图</a:t>
            </a:r>
          </a:p>
        </p:txBody>
      </p:sp>
      <p:sp>
        <p:nvSpPr>
          <p:cNvPr id="57" name="Text Box 43">
            <a:extLst>
              <a:ext uri="{FF2B5EF4-FFF2-40B4-BE49-F238E27FC236}">
                <a16:creationId xmlns:a16="http://schemas.microsoft.com/office/drawing/2014/main" id="{56A68945-26DA-4338-B6FC-231B64B72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523" y="3726094"/>
            <a:ext cx="990600" cy="1525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2800" b="1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kumimoji="1" lang="en-US" altLang="zh-CN" sz="4000" b="1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</a:p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3600" b="1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3600" b="1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区</a:t>
            </a:r>
          </a:p>
        </p:txBody>
      </p:sp>
      <p:sp>
        <p:nvSpPr>
          <p:cNvPr id="60" name="Text Box 44">
            <a:extLst>
              <a:ext uri="{FF2B5EF4-FFF2-40B4-BE49-F238E27FC236}">
                <a16:creationId xmlns:a16="http://schemas.microsoft.com/office/drawing/2014/main" id="{1753E7AD-75BC-484A-81CD-77350C54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463" y="53897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61" name="Text Box 45">
            <a:extLst>
              <a:ext uri="{FF2B5EF4-FFF2-40B4-BE49-F238E27FC236}">
                <a16:creationId xmlns:a16="http://schemas.microsoft.com/office/drawing/2014/main" id="{A3A0452B-DAB0-43F8-8673-F93FBB6A3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613" y="3365733"/>
            <a:ext cx="400110" cy="465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62" name="矩形 45">
            <a:extLst>
              <a:ext uri="{FF2B5EF4-FFF2-40B4-BE49-F238E27FC236}">
                <a16:creationId xmlns:a16="http://schemas.microsoft.com/office/drawing/2014/main" id="{B5E6002A-7756-4508-A45A-19DEA5377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21" y="2265594"/>
            <a:ext cx="25908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B   </a:t>
            </a:r>
            <a:r>
              <a:rPr kumimoji="1" lang="zh-CN" altLang="en-US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区</a:t>
            </a:r>
          </a:p>
        </p:txBody>
      </p:sp>
      <p:sp>
        <p:nvSpPr>
          <p:cNvPr id="63" name="Text Box 18">
            <a:extLst>
              <a:ext uri="{FF2B5EF4-FFF2-40B4-BE49-F238E27FC236}">
                <a16:creationId xmlns:a16="http://schemas.microsoft.com/office/drawing/2014/main" id="{913A2CB1-EE08-4DD1-A845-0FD23AD0B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663" y="19607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64" name="Text Box 18">
            <a:extLst>
              <a:ext uri="{FF2B5EF4-FFF2-40B4-BE49-F238E27FC236}">
                <a16:creationId xmlns:a16="http://schemas.microsoft.com/office/drawing/2014/main" id="{B4F1A9E1-E531-47FD-AC71-10220C34F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863" y="19607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66" name="Text Box 42">
            <a:extLst>
              <a:ext uri="{FF2B5EF4-FFF2-40B4-BE49-F238E27FC236}">
                <a16:creationId xmlns:a16="http://schemas.microsoft.com/office/drawing/2014/main" id="{C1E32D3C-D2A5-42E8-B73A-D6F727649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4" y="3510194"/>
            <a:ext cx="879475" cy="2166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2800" b="1" dirty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kumimoji="1" lang="en-US" altLang="zh-CN" sz="40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</a:t>
            </a:r>
            <a:r>
              <a:rPr kumimoji="1" lang="en-US" altLang="zh-CN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</a:p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区</a:t>
            </a:r>
          </a:p>
          <a:p>
            <a:pPr>
              <a:spcBef>
                <a:spcPct val="50000"/>
              </a:spcBef>
              <a:buClr>
                <a:schemeClr val="accent1"/>
              </a:buClr>
            </a:pPr>
            <a:endParaRPr kumimoji="1" lang="zh-CN" altLang="en-US" sz="2800" b="1" dirty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9" name="Freeform 14">
            <a:extLst>
              <a:ext uri="{FF2B5EF4-FFF2-40B4-BE49-F238E27FC236}">
                <a16:creationId xmlns:a16="http://schemas.microsoft.com/office/drawing/2014/main" id="{368C260C-BC19-4C98-B934-8171C8E422C6}"/>
              </a:ext>
            </a:extLst>
          </p:cNvPr>
          <p:cNvSpPr/>
          <p:nvPr/>
        </p:nvSpPr>
        <p:spPr bwMode="auto">
          <a:xfrm rot="16993978">
            <a:off x="3689676" y="4666990"/>
            <a:ext cx="1460494" cy="1066800"/>
          </a:xfrm>
          <a:custGeom>
            <a:avLst/>
            <a:gdLst>
              <a:gd name="T0" fmla="*/ 2147483647 w 1417"/>
              <a:gd name="T1" fmla="*/ 2147483647 h 768"/>
              <a:gd name="T2" fmla="*/ 2147483647 w 1417"/>
              <a:gd name="T3" fmla="*/ 2147483647 h 768"/>
              <a:gd name="T4" fmla="*/ 2147483647 w 1417"/>
              <a:gd name="T5" fmla="*/ 2147483647 h 768"/>
              <a:gd name="T6" fmla="*/ 2147483647 w 1417"/>
              <a:gd name="T7" fmla="*/ 2147483647 h 768"/>
              <a:gd name="T8" fmla="*/ 2147483647 w 1417"/>
              <a:gd name="T9" fmla="*/ 2147483647 h 768"/>
              <a:gd name="T10" fmla="*/ 2147483647 w 1417"/>
              <a:gd name="T11" fmla="*/ 2147483647 h 768"/>
              <a:gd name="T12" fmla="*/ 2147483647 w 1417"/>
              <a:gd name="T13" fmla="*/ 2147483647 h 768"/>
              <a:gd name="T14" fmla="*/ 2147483647 w 1417"/>
              <a:gd name="T15" fmla="*/ 2147483647 h 768"/>
              <a:gd name="T16" fmla="*/ 2147483647 w 1417"/>
              <a:gd name="T17" fmla="*/ 2147483647 h 768"/>
              <a:gd name="T18" fmla="*/ 2147483647 w 1417"/>
              <a:gd name="T19" fmla="*/ 2147483647 h 768"/>
              <a:gd name="T20" fmla="*/ 2147483647 w 1417"/>
              <a:gd name="T21" fmla="*/ 2147483647 h 768"/>
              <a:gd name="T22" fmla="*/ 2147483647 w 1417"/>
              <a:gd name="T23" fmla="*/ 2147483647 h 768"/>
              <a:gd name="T24" fmla="*/ 2147483647 w 1417"/>
              <a:gd name="T25" fmla="*/ 2147483647 h 768"/>
              <a:gd name="T26" fmla="*/ 2147483647 w 1417"/>
              <a:gd name="T27" fmla="*/ 2147483647 h 768"/>
              <a:gd name="T28" fmla="*/ 2147483647 w 1417"/>
              <a:gd name="T29" fmla="*/ 2147483647 h 768"/>
              <a:gd name="T30" fmla="*/ 2147483647 w 1417"/>
              <a:gd name="T31" fmla="*/ 2147483647 h 768"/>
              <a:gd name="T32" fmla="*/ 2147483647 w 1417"/>
              <a:gd name="T33" fmla="*/ 2147483647 h 768"/>
              <a:gd name="T34" fmla="*/ 2147483647 w 1417"/>
              <a:gd name="T35" fmla="*/ 2147483647 h 768"/>
              <a:gd name="T36" fmla="*/ 2147483647 w 1417"/>
              <a:gd name="T37" fmla="*/ 2147483647 h 768"/>
              <a:gd name="T38" fmla="*/ 2147483647 w 1417"/>
              <a:gd name="T39" fmla="*/ 2147483647 h 768"/>
              <a:gd name="T40" fmla="*/ 2147483647 w 1417"/>
              <a:gd name="T41" fmla="*/ 2147483647 h 768"/>
              <a:gd name="T42" fmla="*/ 2147483647 w 1417"/>
              <a:gd name="T43" fmla="*/ 2147483647 h 768"/>
              <a:gd name="T44" fmla="*/ 2147483647 w 1417"/>
              <a:gd name="T45" fmla="*/ 2147483647 h 768"/>
              <a:gd name="T46" fmla="*/ 2147483647 w 1417"/>
              <a:gd name="T47" fmla="*/ 2147483647 h 768"/>
              <a:gd name="T48" fmla="*/ 2147483647 w 1417"/>
              <a:gd name="T49" fmla="*/ 2147483647 h 768"/>
              <a:gd name="T50" fmla="*/ 2147483647 w 1417"/>
              <a:gd name="T51" fmla="*/ 2147483647 h 768"/>
              <a:gd name="T52" fmla="*/ 2147483647 w 1417"/>
              <a:gd name="T53" fmla="*/ 2147483647 h 768"/>
              <a:gd name="T54" fmla="*/ 2147483647 w 1417"/>
              <a:gd name="T55" fmla="*/ 2147483647 h 768"/>
              <a:gd name="T56" fmla="*/ 2147483647 w 1417"/>
              <a:gd name="T57" fmla="*/ 2147483647 h 768"/>
              <a:gd name="T58" fmla="*/ 2147483647 w 1417"/>
              <a:gd name="T59" fmla="*/ 2147483647 h 768"/>
              <a:gd name="T60" fmla="*/ 2147483647 w 1417"/>
              <a:gd name="T61" fmla="*/ 2147483647 h 768"/>
              <a:gd name="T62" fmla="*/ 2147483647 w 1417"/>
              <a:gd name="T63" fmla="*/ 2147483647 h 768"/>
              <a:gd name="T64" fmla="*/ 2147483647 w 1417"/>
              <a:gd name="T65" fmla="*/ 2147483647 h 768"/>
              <a:gd name="T66" fmla="*/ 2147483647 w 1417"/>
              <a:gd name="T67" fmla="*/ 2147483647 h 768"/>
              <a:gd name="T68" fmla="*/ 2147483647 w 1417"/>
              <a:gd name="T69" fmla="*/ 2147483647 h 768"/>
              <a:gd name="T70" fmla="*/ 2147483647 w 1417"/>
              <a:gd name="T71" fmla="*/ 2147483647 h 768"/>
              <a:gd name="T72" fmla="*/ 2147483647 w 1417"/>
              <a:gd name="T73" fmla="*/ 2147483647 h 768"/>
              <a:gd name="T74" fmla="*/ 2147483647 w 1417"/>
              <a:gd name="T75" fmla="*/ 2147483647 h 768"/>
              <a:gd name="T76" fmla="*/ 2147483647 w 1417"/>
              <a:gd name="T77" fmla="*/ 2147483647 h 768"/>
              <a:gd name="T78" fmla="*/ 2147483647 w 1417"/>
              <a:gd name="T79" fmla="*/ 2147483647 h 768"/>
              <a:gd name="T80" fmla="*/ 2147483647 w 1417"/>
              <a:gd name="T81" fmla="*/ 2147483647 h 768"/>
              <a:gd name="T82" fmla="*/ 2147483647 w 1417"/>
              <a:gd name="T83" fmla="*/ 2147483647 h 768"/>
              <a:gd name="T84" fmla="*/ 2147483647 w 1417"/>
              <a:gd name="T85" fmla="*/ 2147483647 h 768"/>
              <a:gd name="T86" fmla="*/ 2147483647 w 1417"/>
              <a:gd name="T87" fmla="*/ 2147483647 h 768"/>
              <a:gd name="T88" fmla="*/ 2147483647 w 1417"/>
              <a:gd name="T89" fmla="*/ 2147483647 h 768"/>
              <a:gd name="T90" fmla="*/ 2147483647 w 1417"/>
              <a:gd name="T91" fmla="*/ 2147483647 h 768"/>
              <a:gd name="T92" fmla="*/ 2147483647 w 1417"/>
              <a:gd name="T93" fmla="*/ 2147483647 h 768"/>
              <a:gd name="T94" fmla="*/ 2147483647 w 1417"/>
              <a:gd name="T95" fmla="*/ 2147483647 h 768"/>
              <a:gd name="T96" fmla="*/ 2147483647 w 1417"/>
              <a:gd name="T97" fmla="*/ 2147483647 h 768"/>
              <a:gd name="T98" fmla="*/ 2147483647 w 1417"/>
              <a:gd name="T99" fmla="*/ 2147483647 h 768"/>
              <a:gd name="T100" fmla="*/ 2147483647 w 1417"/>
              <a:gd name="T101" fmla="*/ 2147483647 h 768"/>
              <a:gd name="T102" fmla="*/ 2147483647 w 1417"/>
              <a:gd name="T103" fmla="*/ 2147483647 h 768"/>
              <a:gd name="T104" fmla="*/ 2147483647 w 1417"/>
              <a:gd name="T105" fmla="*/ 2147483647 h 768"/>
              <a:gd name="T106" fmla="*/ 2147483647 w 1417"/>
              <a:gd name="T107" fmla="*/ 2147483647 h 768"/>
              <a:gd name="T108" fmla="*/ 2147483647 w 1417"/>
              <a:gd name="T109" fmla="*/ 2147483647 h 768"/>
              <a:gd name="T110" fmla="*/ 2147483647 w 1417"/>
              <a:gd name="T111" fmla="*/ 2147483647 h 768"/>
              <a:gd name="T112" fmla="*/ 2147483647 w 1417"/>
              <a:gd name="T113" fmla="*/ 2147483647 h 768"/>
              <a:gd name="T114" fmla="*/ 2147483647 w 1417"/>
              <a:gd name="T115" fmla="*/ 2147483647 h 768"/>
              <a:gd name="T116" fmla="*/ 2147483647 w 1417"/>
              <a:gd name="T117" fmla="*/ 2147483647 h 768"/>
              <a:gd name="T118" fmla="*/ 2147483647 w 1417"/>
              <a:gd name="T119" fmla="*/ 2147483647 h 768"/>
              <a:gd name="T120" fmla="*/ 2147483647 w 1417"/>
              <a:gd name="T121" fmla="*/ 2147483647 h 768"/>
              <a:gd name="T122" fmla="*/ 2147483647 w 1417"/>
              <a:gd name="T123" fmla="*/ 2147483647 h 768"/>
              <a:gd name="T124" fmla="*/ 0 w 1417"/>
              <a:gd name="T125" fmla="*/ 2147483647 h 7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417"/>
              <a:gd name="T190" fmla="*/ 0 h 768"/>
              <a:gd name="T191" fmla="*/ 1417 w 1417"/>
              <a:gd name="T192" fmla="*/ 768 h 76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417" h="768">
                <a:moveTo>
                  <a:pt x="0" y="2"/>
                </a:moveTo>
                <a:lnTo>
                  <a:pt x="90" y="94"/>
                </a:lnTo>
                <a:lnTo>
                  <a:pt x="90" y="95"/>
                </a:lnTo>
                <a:lnTo>
                  <a:pt x="92" y="95"/>
                </a:lnTo>
                <a:lnTo>
                  <a:pt x="95" y="97"/>
                </a:lnTo>
                <a:lnTo>
                  <a:pt x="101" y="98"/>
                </a:lnTo>
                <a:lnTo>
                  <a:pt x="103" y="99"/>
                </a:lnTo>
                <a:lnTo>
                  <a:pt x="107" y="100"/>
                </a:lnTo>
                <a:lnTo>
                  <a:pt x="111" y="101"/>
                </a:lnTo>
                <a:lnTo>
                  <a:pt x="113" y="101"/>
                </a:lnTo>
                <a:lnTo>
                  <a:pt x="117" y="102"/>
                </a:lnTo>
                <a:lnTo>
                  <a:pt x="122" y="103"/>
                </a:lnTo>
                <a:lnTo>
                  <a:pt x="127" y="104"/>
                </a:lnTo>
                <a:lnTo>
                  <a:pt x="132" y="104"/>
                </a:lnTo>
                <a:lnTo>
                  <a:pt x="137" y="104"/>
                </a:lnTo>
                <a:lnTo>
                  <a:pt x="144" y="105"/>
                </a:lnTo>
                <a:lnTo>
                  <a:pt x="151" y="105"/>
                </a:lnTo>
                <a:lnTo>
                  <a:pt x="162" y="105"/>
                </a:lnTo>
                <a:lnTo>
                  <a:pt x="170" y="105"/>
                </a:lnTo>
                <a:lnTo>
                  <a:pt x="181" y="105"/>
                </a:lnTo>
                <a:lnTo>
                  <a:pt x="191" y="105"/>
                </a:lnTo>
                <a:lnTo>
                  <a:pt x="202" y="105"/>
                </a:lnTo>
                <a:lnTo>
                  <a:pt x="211" y="105"/>
                </a:lnTo>
                <a:lnTo>
                  <a:pt x="221" y="105"/>
                </a:lnTo>
                <a:lnTo>
                  <a:pt x="229" y="105"/>
                </a:lnTo>
                <a:lnTo>
                  <a:pt x="238" y="105"/>
                </a:lnTo>
                <a:lnTo>
                  <a:pt x="245" y="105"/>
                </a:lnTo>
                <a:lnTo>
                  <a:pt x="250" y="105"/>
                </a:lnTo>
                <a:lnTo>
                  <a:pt x="253" y="105"/>
                </a:lnTo>
                <a:lnTo>
                  <a:pt x="254" y="105"/>
                </a:lnTo>
                <a:lnTo>
                  <a:pt x="348" y="229"/>
                </a:lnTo>
                <a:lnTo>
                  <a:pt x="406" y="247"/>
                </a:lnTo>
                <a:lnTo>
                  <a:pt x="533" y="247"/>
                </a:lnTo>
                <a:lnTo>
                  <a:pt x="660" y="398"/>
                </a:lnTo>
                <a:lnTo>
                  <a:pt x="661" y="398"/>
                </a:lnTo>
                <a:lnTo>
                  <a:pt x="665" y="399"/>
                </a:lnTo>
                <a:lnTo>
                  <a:pt x="667" y="401"/>
                </a:lnTo>
                <a:lnTo>
                  <a:pt x="669" y="402"/>
                </a:lnTo>
                <a:lnTo>
                  <a:pt x="672" y="403"/>
                </a:lnTo>
                <a:lnTo>
                  <a:pt x="676" y="403"/>
                </a:lnTo>
                <a:lnTo>
                  <a:pt x="679" y="405"/>
                </a:lnTo>
                <a:lnTo>
                  <a:pt x="683" y="406"/>
                </a:lnTo>
                <a:lnTo>
                  <a:pt x="686" y="408"/>
                </a:lnTo>
                <a:lnTo>
                  <a:pt x="690" y="409"/>
                </a:lnTo>
                <a:lnTo>
                  <a:pt x="694" y="410"/>
                </a:lnTo>
                <a:lnTo>
                  <a:pt x="698" y="411"/>
                </a:lnTo>
                <a:lnTo>
                  <a:pt x="702" y="412"/>
                </a:lnTo>
                <a:lnTo>
                  <a:pt x="706" y="413"/>
                </a:lnTo>
                <a:lnTo>
                  <a:pt x="711" y="415"/>
                </a:lnTo>
                <a:lnTo>
                  <a:pt x="717" y="417"/>
                </a:lnTo>
                <a:lnTo>
                  <a:pt x="722" y="418"/>
                </a:lnTo>
                <a:lnTo>
                  <a:pt x="725" y="418"/>
                </a:lnTo>
                <a:lnTo>
                  <a:pt x="730" y="419"/>
                </a:lnTo>
                <a:lnTo>
                  <a:pt x="733" y="419"/>
                </a:lnTo>
                <a:lnTo>
                  <a:pt x="878" y="316"/>
                </a:lnTo>
                <a:lnTo>
                  <a:pt x="813" y="396"/>
                </a:lnTo>
                <a:lnTo>
                  <a:pt x="816" y="398"/>
                </a:lnTo>
                <a:lnTo>
                  <a:pt x="820" y="402"/>
                </a:lnTo>
                <a:lnTo>
                  <a:pt x="826" y="408"/>
                </a:lnTo>
                <a:lnTo>
                  <a:pt x="833" y="414"/>
                </a:lnTo>
                <a:lnTo>
                  <a:pt x="841" y="421"/>
                </a:lnTo>
                <a:lnTo>
                  <a:pt x="851" y="430"/>
                </a:lnTo>
                <a:lnTo>
                  <a:pt x="861" y="439"/>
                </a:lnTo>
                <a:lnTo>
                  <a:pt x="871" y="448"/>
                </a:lnTo>
                <a:lnTo>
                  <a:pt x="882" y="458"/>
                </a:lnTo>
                <a:lnTo>
                  <a:pt x="892" y="467"/>
                </a:lnTo>
                <a:lnTo>
                  <a:pt x="903" y="476"/>
                </a:lnTo>
                <a:lnTo>
                  <a:pt x="913" y="486"/>
                </a:lnTo>
                <a:lnTo>
                  <a:pt x="923" y="495"/>
                </a:lnTo>
                <a:lnTo>
                  <a:pt x="932" y="503"/>
                </a:lnTo>
                <a:lnTo>
                  <a:pt x="941" y="511"/>
                </a:lnTo>
                <a:lnTo>
                  <a:pt x="948" y="518"/>
                </a:lnTo>
                <a:lnTo>
                  <a:pt x="955" y="524"/>
                </a:lnTo>
                <a:lnTo>
                  <a:pt x="960" y="529"/>
                </a:lnTo>
                <a:lnTo>
                  <a:pt x="965" y="533"/>
                </a:lnTo>
                <a:lnTo>
                  <a:pt x="968" y="537"/>
                </a:lnTo>
                <a:lnTo>
                  <a:pt x="972" y="541"/>
                </a:lnTo>
                <a:lnTo>
                  <a:pt x="974" y="544"/>
                </a:lnTo>
                <a:lnTo>
                  <a:pt x="976" y="545"/>
                </a:lnTo>
                <a:lnTo>
                  <a:pt x="978" y="549"/>
                </a:lnTo>
                <a:lnTo>
                  <a:pt x="979" y="550"/>
                </a:lnTo>
                <a:lnTo>
                  <a:pt x="979" y="551"/>
                </a:lnTo>
                <a:lnTo>
                  <a:pt x="1059" y="570"/>
                </a:lnTo>
                <a:lnTo>
                  <a:pt x="1131" y="541"/>
                </a:lnTo>
                <a:lnTo>
                  <a:pt x="1131" y="542"/>
                </a:lnTo>
                <a:lnTo>
                  <a:pt x="1133" y="543"/>
                </a:lnTo>
                <a:lnTo>
                  <a:pt x="1136" y="545"/>
                </a:lnTo>
                <a:lnTo>
                  <a:pt x="1140" y="548"/>
                </a:lnTo>
                <a:lnTo>
                  <a:pt x="1146" y="552"/>
                </a:lnTo>
                <a:lnTo>
                  <a:pt x="1150" y="557"/>
                </a:lnTo>
                <a:lnTo>
                  <a:pt x="1157" y="562"/>
                </a:lnTo>
                <a:lnTo>
                  <a:pt x="1166" y="567"/>
                </a:lnTo>
                <a:lnTo>
                  <a:pt x="1173" y="574"/>
                </a:lnTo>
                <a:lnTo>
                  <a:pt x="1182" y="582"/>
                </a:lnTo>
                <a:lnTo>
                  <a:pt x="1191" y="590"/>
                </a:lnTo>
                <a:lnTo>
                  <a:pt x="1202" y="598"/>
                </a:lnTo>
                <a:lnTo>
                  <a:pt x="1211" y="607"/>
                </a:lnTo>
                <a:lnTo>
                  <a:pt x="1223" y="617"/>
                </a:lnTo>
                <a:lnTo>
                  <a:pt x="1233" y="627"/>
                </a:lnTo>
                <a:lnTo>
                  <a:pt x="1245" y="637"/>
                </a:lnTo>
                <a:lnTo>
                  <a:pt x="1256" y="648"/>
                </a:lnTo>
                <a:lnTo>
                  <a:pt x="1267" y="659"/>
                </a:lnTo>
                <a:lnTo>
                  <a:pt x="1280" y="670"/>
                </a:lnTo>
                <a:lnTo>
                  <a:pt x="1291" y="682"/>
                </a:lnTo>
                <a:lnTo>
                  <a:pt x="1302" y="692"/>
                </a:lnTo>
                <a:lnTo>
                  <a:pt x="1313" y="704"/>
                </a:lnTo>
                <a:lnTo>
                  <a:pt x="1323" y="714"/>
                </a:lnTo>
                <a:lnTo>
                  <a:pt x="1333" y="724"/>
                </a:lnTo>
                <a:lnTo>
                  <a:pt x="1341" y="733"/>
                </a:lnTo>
                <a:lnTo>
                  <a:pt x="1350" y="742"/>
                </a:lnTo>
                <a:lnTo>
                  <a:pt x="1358" y="750"/>
                </a:lnTo>
                <a:lnTo>
                  <a:pt x="1364" y="755"/>
                </a:lnTo>
                <a:lnTo>
                  <a:pt x="1369" y="761"/>
                </a:lnTo>
                <a:lnTo>
                  <a:pt x="1373" y="765"/>
                </a:lnTo>
                <a:lnTo>
                  <a:pt x="1375" y="768"/>
                </a:lnTo>
                <a:lnTo>
                  <a:pt x="1377" y="768"/>
                </a:lnTo>
                <a:lnTo>
                  <a:pt x="1417" y="692"/>
                </a:lnTo>
                <a:lnTo>
                  <a:pt x="1238" y="478"/>
                </a:lnTo>
                <a:lnTo>
                  <a:pt x="1067" y="483"/>
                </a:lnTo>
                <a:lnTo>
                  <a:pt x="999" y="264"/>
                </a:lnTo>
                <a:lnTo>
                  <a:pt x="686" y="278"/>
                </a:lnTo>
                <a:lnTo>
                  <a:pt x="687" y="153"/>
                </a:lnTo>
                <a:lnTo>
                  <a:pt x="444" y="162"/>
                </a:lnTo>
                <a:lnTo>
                  <a:pt x="424" y="50"/>
                </a:lnTo>
                <a:lnTo>
                  <a:pt x="107" y="0"/>
                </a:lnTo>
                <a:lnTo>
                  <a:pt x="0" y="2"/>
                </a:lnTo>
                <a:close/>
              </a:path>
            </a:pathLst>
          </a:custGeom>
          <a:solidFill>
            <a:srgbClr val="FFC266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8" name="Text Box 24">
            <a:extLst>
              <a:ext uri="{FF2B5EF4-FFF2-40B4-BE49-F238E27FC236}">
                <a16:creationId xmlns:a16="http://schemas.microsoft.com/office/drawing/2014/main" id="{2A8100FB-8CD5-4138-AB05-8A6B8C28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760" y="5870967"/>
            <a:ext cx="113565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dirty="0">
                <a:solidFill>
                  <a:srgbClr val="FF9900"/>
                </a:solidFill>
                <a:latin typeface="Tahoma" panose="020B0604030504040204" pitchFamily="34" charset="0"/>
              </a:rPr>
              <a:t>  </a:t>
            </a:r>
            <a:r>
              <a:rPr kumimoji="1" lang="zh-CN" altLang="en-US" b="1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入口处</a:t>
            </a:r>
          </a:p>
        </p:txBody>
      </p:sp>
      <p:sp>
        <p:nvSpPr>
          <p:cNvPr id="65" name="Text Box 18">
            <a:extLst>
              <a:ext uri="{FF2B5EF4-FFF2-40B4-BE49-F238E27FC236}">
                <a16:creationId xmlns:a16="http://schemas.microsoft.com/office/drawing/2014/main" id="{D0B2753E-320E-4D5C-B0CE-8AF981834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024" y="49325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70" name="Text Box 18">
            <a:extLst>
              <a:ext uri="{FF2B5EF4-FFF2-40B4-BE49-F238E27FC236}">
                <a16:creationId xmlns:a16="http://schemas.microsoft.com/office/drawing/2014/main" id="{9C18113D-C0EF-464F-AC6A-2E84F8A63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783" y="4856391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72" name="Text Box 42">
            <a:extLst>
              <a:ext uri="{FF2B5EF4-FFF2-40B4-BE49-F238E27FC236}">
                <a16:creationId xmlns:a16="http://schemas.microsoft.com/office/drawing/2014/main" id="{6CA04539-8BF1-4044-820A-934D5A89C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647" y="3197177"/>
            <a:ext cx="434855" cy="101566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kumimoji="1" lang="zh-CN" altLang="en-US" sz="20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服务台</a:t>
            </a:r>
            <a:endParaRPr kumimoji="1" lang="zh-CN" altLang="en-US" sz="1400" b="1" dirty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C7E2B4D-8182-4FB7-BF54-F8AFC84D1EFB}"/>
              </a:ext>
            </a:extLst>
          </p:cNvPr>
          <p:cNvSpPr/>
          <p:nvPr/>
        </p:nvSpPr>
        <p:spPr>
          <a:xfrm>
            <a:off x="1761810" y="3027593"/>
            <a:ext cx="3429000" cy="1371595"/>
          </a:xfrm>
          <a:prstGeom prst="rect">
            <a:avLst/>
          </a:prstGeom>
          <a:noFill/>
          <a:ln w="38100">
            <a:solidFill>
              <a:srgbClr val="A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内容占位符 2">
            <a:extLst>
              <a:ext uri="{FF2B5EF4-FFF2-40B4-BE49-F238E27FC236}">
                <a16:creationId xmlns:a16="http://schemas.microsoft.com/office/drawing/2014/main" id="{095D31C0-46A8-4F5D-97B7-0A32CEAEC01C}"/>
              </a:ext>
            </a:extLst>
          </p:cNvPr>
          <p:cNvSpPr txBox="1">
            <a:spLocks/>
          </p:cNvSpPr>
          <p:nvPr/>
        </p:nvSpPr>
        <p:spPr>
          <a:xfrm>
            <a:off x="6449380" y="1830569"/>
            <a:ext cx="5307694" cy="4472797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总馆中外文</a:t>
            </a:r>
            <a:r>
              <a:rPr lang="zh-CN" altLang="zh-CN" sz="28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图书</a:t>
            </a: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阅览室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个）</a:t>
            </a:r>
            <a:endParaRPr lang="en-US" altLang="zh-CN" sz="28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177" lvl="1" indent="0">
              <a:lnSpc>
                <a:spcPct val="120000"/>
              </a:lnSpc>
              <a:buNone/>
            </a:pP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B202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</a:t>
            </a:r>
            <a:r>
              <a:rPr lang="zh-CN" altLang="en-US" sz="2400" kern="100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A301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室、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B302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</a:t>
            </a:r>
            <a:endParaRPr lang="en-US" altLang="zh-CN" sz="2400" kern="100" dirty="0">
              <a:latin typeface="+mn-ea"/>
              <a:cs typeface="Times New Roman" panose="02020603050405020304" pitchFamily="18" charset="0"/>
            </a:endParaRPr>
          </a:p>
          <a:p>
            <a:pPr marL="457177" lvl="1" indent="0">
              <a:lnSpc>
                <a:spcPct val="120000"/>
              </a:lnSpc>
              <a:buNone/>
            </a:pP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C301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室、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A501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室、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B502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</a:t>
            </a:r>
            <a:endParaRPr lang="en-US" altLang="zh-CN" sz="2400" kern="100" dirty="0">
              <a:latin typeface="+mn-ea"/>
              <a:cs typeface="Times New Roman" panose="02020603050405020304" pitchFamily="18" charset="0"/>
            </a:endParaRPr>
          </a:p>
          <a:p>
            <a:pPr marL="457177" lvl="1" indent="0">
              <a:lnSpc>
                <a:spcPct val="120000"/>
              </a:lnSpc>
              <a:buNone/>
            </a:pPr>
            <a:r>
              <a:rPr lang="en-US" altLang="zh-CN" sz="2400" kern="0" dirty="0">
                <a:latin typeface="+mn-ea"/>
                <a:cs typeface="宋体" panose="02010600030101010101" pitchFamily="2" charset="-122"/>
              </a:rPr>
              <a:t>C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en-US" altLang="zh-CN" sz="2400" kern="0" dirty="0">
                <a:latin typeface="+mn-ea"/>
                <a:cs typeface="宋体" panose="02010600030101010101" pitchFamily="2" charset="-122"/>
              </a:rPr>
              <a:t>01</a:t>
            </a:r>
            <a:r>
              <a:rPr lang="zh-CN" altLang="zh-CN" sz="2400" kern="0" dirty="0">
                <a:latin typeface="+mn-ea"/>
                <a:cs typeface="宋体" panose="02010600030101010101" pitchFamily="2" charset="-122"/>
              </a:rPr>
              <a:t>室</a:t>
            </a:r>
            <a:endParaRPr lang="en-US" altLang="zh-CN" sz="2400" kern="0" dirty="0">
              <a:latin typeface="+mn-ea"/>
              <a:cs typeface="宋体" panose="02010600030101010101" pitchFamily="2" charset="-122"/>
            </a:endParaRPr>
          </a:p>
          <a:p>
            <a:pPr marL="228589" lvl="1">
              <a:lnSpc>
                <a:spcPct val="120000"/>
              </a:lnSpc>
              <a:spcBef>
                <a:spcPts val="1000"/>
              </a:spcBef>
            </a:pP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总馆中外文期刊阅览室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个）</a:t>
            </a:r>
            <a:endParaRPr lang="en-US" altLang="zh-CN" sz="28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177" lvl="1" indent="0">
              <a:lnSpc>
                <a:spcPct val="120000"/>
              </a:lnSpc>
              <a:buNone/>
            </a:pP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 A201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</a:t>
            </a:r>
            <a:endParaRPr lang="en-US" altLang="zh-CN" sz="2400" kern="100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自习区：图书馆三、四、五楼的</a:t>
            </a:r>
            <a:r>
              <a:rPr lang="en-US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区均是自习区。</a:t>
            </a:r>
            <a:endParaRPr lang="zh-CN" altLang="zh-CN" sz="28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0BB680-033F-43F4-A371-DD7B7BC007A7}"/>
              </a:ext>
            </a:extLst>
          </p:cNvPr>
          <p:cNvSpPr/>
          <p:nvPr/>
        </p:nvSpPr>
        <p:spPr>
          <a:xfrm>
            <a:off x="598174" y="3048233"/>
            <a:ext cx="1163636" cy="2411404"/>
          </a:xfrm>
          <a:prstGeom prst="rect">
            <a:avLst/>
          </a:prstGeom>
          <a:solidFill>
            <a:srgbClr val="F7B532">
              <a:alpha val="34902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2FB6AC25-4E50-455D-8B38-58F4CD185CEF}"/>
              </a:ext>
            </a:extLst>
          </p:cNvPr>
          <p:cNvSpPr/>
          <p:nvPr/>
        </p:nvSpPr>
        <p:spPr>
          <a:xfrm>
            <a:off x="1650858" y="1953001"/>
            <a:ext cx="3539945" cy="1029071"/>
          </a:xfrm>
          <a:prstGeom prst="rect">
            <a:avLst/>
          </a:prstGeom>
          <a:solidFill>
            <a:srgbClr val="F7B532">
              <a:alpha val="34902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B3D70DE-C4B3-44F0-BCC0-07F7D40AD2BB}"/>
              </a:ext>
            </a:extLst>
          </p:cNvPr>
          <p:cNvSpPr/>
          <p:nvPr/>
        </p:nvSpPr>
        <p:spPr>
          <a:xfrm>
            <a:off x="5219831" y="3039391"/>
            <a:ext cx="1163636" cy="2411404"/>
          </a:xfrm>
          <a:prstGeom prst="rect">
            <a:avLst/>
          </a:prstGeom>
          <a:solidFill>
            <a:srgbClr val="F7B532">
              <a:alpha val="34902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3034F09-DB0A-4FCC-A0CE-7E7DA9E68AF7}"/>
              </a:ext>
            </a:extLst>
          </p:cNvPr>
          <p:cNvCxnSpPr>
            <a:cxnSpLocks/>
          </p:cNvCxnSpPr>
          <p:nvPr/>
        </p:nvCxnSpPr>
        <p:spPr>
          <a:xfrm flipH="1" flipV="1">
            <a:off x="2255821" y="4856392"/>
            <a:ext cx="999824" cy="898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A4AEE44C-8744-4712-9399-D4E9DF11E245}"/>
              </a:ext>
            </a:extLst>
          </p:cNvPr>
          <p:cNvCxnSpPr>
            <a:cxnSpLocks/>
          </p:cNvCxnSpPr>
          <p:nvPr/>
        </p:nvCxnSpPr>
        <p:spPr>
          <a:xfrm flipV="1">
            <a:off x="3733524" y="4687602"/>
            <a:ext cx="1055822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7D8D4B67-B8C0-4097-8C19-F3702DC9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24"/>
          <a:stretch/>
        </p:blipFill>
        <p:spPr>
          <a:xfrm>
            <a:off x="6429532" y="1939735"/>
            <a:ext cx="5558278" cy="366743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DA3B19C-66F3-4B75-AA3D-339EC9A54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26" y="1927966"/>
            <a:ext cx="5225371" cy="3919028"/>
          </a:xfrm>
          <a:prstGeom prst="rect">
            <a:avLst/>
          </a:prstGeom>
        </p:spPr>
      </p:pic>
      <p:pic>
        <p:nvPicPr>
          <p:cNvPr id="67" name="图片 2">
            <a:extLst>
              <a:ext uri="{FF2B5EF4-FFF2-40B4-BE49-F238E27FC236}">
                <a16:creationId xmlns:a16="http://schemas.microsoft.com/office/drawing/2014/main" id="{FAE54527-E989-4B75-AD06-4164F07897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17217"/>
          <a:stretch/>
        </p:blipFill>
        <p:spPr bwMode="auto">
          <a:xfrm>
            <a:off x="6410525" y="1925868"/>
            <a:ext cx="5558278" cy="3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B569FBE2-375D-44B0-8383-4CE995CC2D67}"/>
              </a:ext>
            </a:extLst>
          </p:cNvPr>
          <p:cNvSpPr/>
          <p:nvPr/>
        </p:nvSpPr>
        <p:spPr>
          <a:xfrm>
            <a:off x="1839779" y="4580443"/>
            <a:ext cx="3235146" cy="1029071"/>
          </a:xfrm>
          <a:prstGeom prst="rect">
            <a:avLst/>
          </a:prstGeom>
          <a:solidFill>
            <a:srgbClr val="7030A0">
              <a:alpha val="34902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7852282-EF1C-4847-9DBA-AC5DBF6337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1"/>
          <a:stretch/>
        </p:blipFill>
        <p:spPr>
          <a:xfrm>
            <a:off x="6417338" y="1931929"/>
            <a:ext cx="5746293" cy="39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5" grpId="0" animBg="1"/>
      <p:bldP spid="9" grpId="0" animBg="1"/>
      <p:bldP spid="75" grpId="0" animBg="1"/>
      <p:bldP spid="76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总馆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F0DBCF2C-869C-415B-B57E-05E5E2FC0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2" y="1081428"/>
            <a:ext cx="7141426" cy="5365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44A507-BFA0-4308-A42D-C6AEA47906E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72" y="1206248"/>
            <a:ext cx="3725893" cy="2543065"/>
          </a:xfrm>
          <a:prstGeom prst="rect">
            <a:avLst/>
          </a:prstGeom>
          <a:ln>
            <a:solidFill>
              <a:srgbClr val="21390B"/>
            </a:solidFill>
          </a:ln>
          <a:effectLst>
            <a:softEdge rad="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C8BA59-181B-4372-8825-54D01BFCE6A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72" y="3903779"/>
            <a:ext cx="3725893" cy="25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79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文华苑分馆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16CA0E9-D333-4BF0-94B1-8052020D169A}"/>
              </a:ext>
            </a:extLst>
          </p:cNvPr>
          <p:cNvSpPr txBox="1"/>
          <p:nvPr/>
        </p:nvSpPr>
        <p:spPr>
          <a:xfrm>
            <a:off x="6378738" y="3205246"/>
            <a:ext cx="5141749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zh-CN" sz="2400" b="1" dirty="0">
                <a:latin typeface="+mj-ea"/>
                <a:ea typeface="+mj-ea"/>
              </a:rPr>
              <a:t>藏书</a:t>
            </a:r>
            <a:r>
              <a:rPr lang="zh-CN" altLang="en-US" sz="2400" b="1" dirty="0">
                <a:latin typeface="+mj-ea"/>
                <a:ea typeface="+mj-ea"/>
              </a:rPr>
              <a:t>为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各学科普通图书、中外文中小学教材</a:t>
            </a:r>
            <a:endParaRPr lang="en-US" altLang="zh-CN" sz="2400" dirty="0"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C6E3BF-D16A-466C-BE3B-F4375187667F}"/>
              </a:ext>
            </a:extLst>
          </p:cNvPr>
          <p:cNvSpPr/>
          <p:nvPr/>
        </p:nvSpPr>
        <p:spPr>
          <a:xfrm>
            <a:off x="6378738" y="1689174"/>
            <a:ext cx="4083169" cy="1132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2800" b="1" dirty="0">
                <a:ln/>
                <a:solidFill>
                  <a:srgbClr val="21390B"/>
                </a:solidFill>
              </a:rPr>
              <a:t>2019</a:t>
            </a:r>
            <a:r>
              <a:rPr lang="zh-CN" altLang="en-US" sz="2800" b="1" dirty="0">
                <a:ln/>
                <a:solidFill>
                  <a:srgbClr val="21390B"/>
                </a:solidFill>
              </a:rPr>
              <a:t>年正式开馆</a:t>
            </a:r>
            <a:endParaRPr lang="en-US" altLang="zh-CN" sz="2800" b="1" dirty="0">
              <a:ln/>
              <a:solidFill>
                <a:srgbClr val="21390B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zh-CN" altLang="zh-CN" sz="2800" b="1" dirty="0">
                <a:ln/>
                <a:solidFill>
                  <a:srgbClr val="21390B"/>
                </a:solidFill>
              </a:rPr>
              <a:t>位于文华苑</a:t>
            </a:r>
            <a:r>
              <a:rPr lang="en-US" altLang="zh-CN" sz="3600" b="1" dirty="0">
                <a:ln/>
                <a:solidFill>
                  <a:srgbClr val="F08A51"/>
                </a:solidFill>
              </a:rPr>
              <a:t>7</a:t>
            </a:r>
            <a:r>
              <a:rPr lang="zh-CN" altLang="zh-CN" sz="3600" b="1" dirty="0">
                <a:ln/>
                <a:solidFill>
                  <a:srgbClr val="F08A51"/>
                </a:solidFill>
              </a:rPr>
              <a:t>号楼二层</a:t>
            </a:r>
            <a:endParaRPr lang="en-US" altLang="zh-CN" sz="2800" b="1" dirty="0">
              <a:ln/>
              <a:solidFill>
                <a:srgbClr val="F08A5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C87F3-C5D3-4A2A-90C5-310867C6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4" y="1333415"/>
            <a:ext cx="5701611" cy="51982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3DA3C5C-E09F-424A-A16E-3FA7C5EC9560}"/>
              </a:ext>
            </a:extLst>
          </p:cNvPr>
          <p:cNvSpPr/>
          <p:nvPr/>
        </p:nvSpPr>
        <p:spPr>
          <a:xfrm>
            <a:off x="2444204" y="3205246"/>
            <a:ext cx="1140244" cy="854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8699FB-CEF3-4558-8DD3-99580E304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6" y="1689174"/>
            <a:ext cx="5878532" cy="440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08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D1813F94-E74C-4203-AE09-1BCBDE3D3D16}"/>
              </a:ext>
            </a:extLst>
          </p:cNvPr>
          <p:cNvSpPr/>
          <p:nvPr/>
        </p:nvSpPr>
        <p:spPr>
          <a:xfrm>
            <a:off x="6251153" y="1425347"/>
            <a:ext cx="3195629" cy="4656913"/>
          </a:xfrm>
          <a:prstGeom prst="rect">
            <a:avLst/>
          </a:prstGeom>
          <a:solidFill>
            <a:srgbClr val="F08A5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82BDEA7-DB0A-4346-96F1-43765DE70012}"/>
              </a:ext>
            </a:extLst>
          </p:cNvPr>
          <p:cNvSpPr/>
          <p:nvPr/>
        </p:nvSpPr>
        <p:spPr>
          <a:xfrm>
            <a:off x="2975922" y="1425347"/>
            <a:ext cx="3195629" cy="4656913"/>
          </a:xfrm>
          <a:prstGeom prst="rect">
            <a:avLst/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BF5179F-C202-4006-9294-717DA0BDE88C}"/>
              </a:ext>
            </a:extLst>
          </p:cNvPr>
          <p:cNvSpPr txBox="1">
            <a:spLocks/>
          </p:cNvSpPr>
          <p:nvPr/>
        </p:nvSpPr>
        <p:spPr>
          <a:xfrm>
            <a:off x="6289604" y="1504303"/>
            <a:ext cx="3204000" cy="35209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C00000"/>
                </a:solidFill>
                <a:latin typeface="+mn-ea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b="1" dirty="0">
                <a:solidFill>
                  <a:schemeClr val="tx1"/>
                </a:solidFill>
              </a:rPr>
              <a:t>     文华苑分馆</a:t>
            </a:r>
            <a:endParaRPr lang="en-US" altLang="zh-CN" b="1" dirty="0">
              <a:solidFill>
                <a:schemeClr val="tx1"/>
              </a:solidFill>
            </a:endParaRPr>
          </a:p>
          <a:p>
            <a:endParaRPr lang="en-US" altLang="zh-CN" sz="1400" dirty="0">
              <a:solidFill>
                <a:schemeClr val="lt1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</a:rPr>
              <a:t>1</a:t>
            </a:r>
            <a:r>
              <a:rPr lang="zh-CN" altLang="en-US" sz="2400" dirty="0">
                <a:ln/>
                <a:solidFill>
                  <a:schemeClr val="tx1"/>
                </a:solidFill>
              </a:rPr>
              <a:t>个印刷型文献阅览室</a:t>
            </a:r>
            <a:endParaRPr lang="en-US" altLang="zh-CN" sz="2400" dirty="0">
              <a:ln/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</a:rPr>
              <a:t>200</a:t>
            </a:r>
            <a:r>
              <a:rPr lang="zh-CN" altLang="en-US" sz="2400" dirty="0">
                <a:ln/>
                <a:solidFill>
                  <a:schemeClr val="tx1"/>
                </a:solidFill>
              </a:rPr>
              <a:t>多个阅览座位</a:t>
            </a:r>
            <a:endParaRPr lang="en-US" altLang="zh-CN" sz="2400" dirty="0">
              <a:ln/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</a:rPr>
              <a:t>3</a:t>
            </a:r>
            <a:r>
              <a:rPr lang="zh-CN" altLang="en-US" sz="2400" dirty="0">
                <a:ln/>
                <a:solidFill>
                  <a:schemeClr val="tx1"/>
                </a:solidFill>
              </a:rPr>
              <a:t>个普通研讨室</a:t>
            </a:r>
            <a:endParaRPr lang="en-US" altLang="zh-CN" sz="2400" dirty="0">
              <a:ln/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n/>
                <a:solidFill>
                  <a:schemeClr val="tx1"/>
                </a:solidFill>
              </a:rPr>
              <a:t>计算机及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视</a:t>
            </a:r>
            <a:r>
              <a:rPr lang="zh-CN" altLang="en-US" sz="2400" dirty="0">
                <a:ln/>
                <a:solidFill>
                  <a:schemeClr val="tx1"/>
                </a:solidFill>
              </a:rPr>
              <a:t>听设备</a:t>
            </a:r>
          </a:p>
          <a:p>
            <a:endParaRPr lang="zh-CN" altLang="en-US" sz="1600" b="1" dirty="0">
              <a:ln/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940" y="-127929"/>
            <a:ext cx="10850563" cy="1028699"/>
          </a:xfrm>
        </p:spPr>
        <p:txBody>
          <a:bodyPr/>
          <a:lstStyle/>
          <a:p>
            <a:r>
              <a:rPr lang="zh-CN" altLang="en-US" dirty="0"/>
              <a:t>图书馆的馆藏与布局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2FECD5-E35D-4936-8C41-867124F25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3" y="4538839"/>
            <a:ext cx="2472797" cy="192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Administrator\AppData\Roaming\Tencent\Users\546327198\QQ\WinTemp\RichOle\_QUH9HWLQ`)_Y{EH915{82W.jpg">
            <a:extLst>
              <a:ext uri="{FF2B5EF4-FFF2-40B4-BE49-F238E27FC236}">
                <a16:creationId xmlns:a16="http://schemas.microsoft.com/office/drawing/2014/main" id="{FFE53467-03CB-42B3-A63C-F50AE0981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6995" y="1264921"/>
            <a:ext cx="2560392" cy="174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Administrator\AppData\Roaming\Tencent\Users\546327198\QQ\WinTemp\RichOle\6SLB6LD4$7(JNN%`J(Y`8ZK.jpg">
            <a:extLst>
              <a:ext uri="{FF2B5EF4-FFF2-40B4-BE49-F238E27FC236}">
                <a16:creationId xmlns:a16="http://schemas.microsoft.com/office/drawing/2014/main" id="{CD802523-5464-4EB7-83F9-A290B9BD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911" y="4538839"/>
            <a:ext cx="2462149" cy="170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BD5803-0EEC-4C1B-875A-29837472CF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6"/>
          <a:stretch/>
        </p:blipFill>
        <p:spPr>
          <a:xfrm>
            <a:off x="591925" y="1264921"/>
            <a:ext cx="2412120" cy="148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5C46F13-C89D-43CD-8DB8-D72A9FB777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5" y="2829458"/>
            <a:ext cx="2412120" cy="180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C829EA5-4D1E-4A8D-B61C-9A2A9AD010BA}"/>
              </a:ext>
            </a:extLst>
          </p:cNvPr>
          <p:cNvSpPr txBox="1"/>
          <p:nvPr/>
        </p:nvSpPr>
        <p:spPr>
          <a:xfrm>
            <a:off x="3018710" y="1424918"/>
            <a:ext cx="3219405" cy="4409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b="1" dirty="0">
                <a:solidFill>
                  <a:srgbClr val="C00000"/>
                </a:solidFill>
                <a:latin typeface="+mn-ea"/>
                <a:ea typeface="+mn-ea"/>
              </a:rPr>
              <a:t>        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</a:rPr>
              <a:t>总馆</a:t>
            </a:r>
            <a:endParaRPr lang="en-US" altLang="zh-CN" b="1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8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个印刷型文献阅览室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个多媒体阅览室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个普通研讨室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个视听室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多个休闲研讨区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计算机及视听设备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0130D14-88E7-4B40-B39F-26335DF77D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598" y="2829458"/>
            <a:ext cx="2401187" cy="174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3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66D438-AD30-48F4-8D68-B780CD0A6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" b="10654"/>
          <a:stretch/>
        </p:blipFill>
        <p:spPr>
          <a:xfrm>
            <a:off x="0" y="14994"/>
            <a:ext cx="12187823" cy="74059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F0458E-318C-4AE5-A0EF-CDD26F997AD4}"/>
              </a:ext>
            </a:extLst>
          </p:cNvPr>
          <p:cNvSpPr/>
          <p:nvPr/>
        </p:nvSpPr>
        <p:spPr>
          <a:xfrm>
            <a:off x="-1" y="2119290"/>
            <a:ext cx="12187823" cy="266052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A02B7805-550F-4948-BF6A-9F724B5E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89" y="3001877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5400" dirty="0"/>
              <a:t>图书馆的服务</a:t>
            </a: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FE3EA3E6-EF57-40F9-B502-68D65350156D}"/>
              </a:ext>
            </a:extLst>
          </p:cNvPr>
          <p:cNvSpPr/>
          <p:nvPr/>
        </p:nvSpPr>
        <p:spPr>
          <a:xfrm>
            <a:off x="2560320" y="2369552"/>
            <a:ext cx="2160000" cy="21600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10000" b="1" dirty="0">
                <a:ln w="22225">
                  <a:noFill/>
                  <a:prstDash val="solid"/>
                </a:ln>
                <a:solidFill>
                  <a:srgbClr val="21390B"/>
                </a:solidFill>
                <a:latin typeface="+mj-ea"/>
                <a:ea typeface="+mj-ea"/>
              </a:rPr>
              <a:t>02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647E09-E5A4-436E-BA35-EFCBC95B96D3}"/>
              </a:ext>
            </a:extLst>
          </p:cNvPr>
          <p:cNvCxnSpPr/>
          <p:nvPr/>
        </p:nvCxnSpPr>
        <p:spPr>
          <a:xfrm>
            <a:off x="4520936" y="2183674"/>
            <a:ext cx="0" cy="2490651"/>
          </a:xfrm>
          <a:prstGeom prst="line">
            <a:avLst/>
          </a:prstGeom>
          <a:ln w="12700">
            <a:solidFill>
              <a:srgbClr val="21390B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开馆的时间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B7315ED-0F91-4113-A59D-6A783D261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64055"/>
              </p:ext>
            </p:extLst>
          </p:nvPr>
        </p:nvGraphicFramePr>
        <p:xfrm>
          <a:off x="969396" y="1330108"/>
          <a:ext cx="10596173" cy="534331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785593">
                  <a:extLst>
                    <a:ext uri="{9D8B030D-6E8A-4147-A177-3AD203B41FA5}">
                      <a16:colId xmlns:a16="http://schemas.microsoft.com/office/drawing/2014/main" val="2542675426"/>
                    </a:ext>
                  </a:extLst>
                </a:gridCol>
                <a:gridCol w="3411107">
                  <a:extLst>
                    <a:ext uri="{9D8B030D-6E8A-4147-A177-3AD203B41FA5}">
                      <a16:colId xmlns:a16="http://schemas.microsoft.com/office/drawing/2014/main" val="2686694389"/>
                    </a:ext>
                  </a:extLst>
                </a:gridCol>
                <a:gridCol w="4399473">
                  <a:extLst>
                    <a:ext uri="{9D8B030D-6E8A-4147-A177-3AD203B41FA5}">
                      <a16:colId xmlns:a16="http://schemas.microsoft.com/office/drawing/2014/main" val="1713831953"/>
                    </a:ext>
                  </a:extLst>
                </a:gridCol>
              </a:tblGrid>
              <a:tr h="83196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u="none" strike="noStrike" dirty="0">
                          <a:effectLst/>
                        </a:rPr>
                        <a:t>服务部门</a:t>
                      </a:r>
                      <a:endParaRPr lang="zh-CN" alt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rgbClr val="F08A5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u="none" strike="noStrike" dirty="0">
                          <a:effectLst/>
                        </a:rPr>
                        <a:t>位置</a:t>
                      </a:r>
                      <a:endParaRPr lang="zh-CN" alt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rgbClr val="F08A5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u="none" strike="noStrike" dirty="0">
                          <a:effectLst/>
                        </a:rPr>
                        <a:t>开馆时间</a:t>
                      </a:r>
                      <a:endParaRPr lang="zh-CN" alt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rgbClr val="F08A5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068175"/>
                  </a:ext>
                </a:extLst>
              </a:tr>
              <a:tr h="66453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阅览室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总馆各楼层</a:t>
                      </a:r>
                      <a:r>
                        <a:rPr lang="en-US" altLang="zh-CN" sz="2400" u="none" strike="noStrike" dirty="0">
                          <a:effectLst/>
                        </a:rPr>
                        <a:t>/</a:t>
                      </a:r>
                      <a:r>
                        <a:rPr lang="zh-CN" altLang="en-US" sz="2400" u="none" strike="noStrike" dirty="0">
                          <a:effectLst/>
                        </a:rPr>
                        <a:t>文华苑分馆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周一～周日</a:t>
                      </a:r>
                      <a:br>
                        <a:rPr lang="zh-CN" altLang="en-US" sz="2400" u="none" strike="noStrike" dirty="0">
                          <a:effectLst/>
                        </a:rPr>
                      </a:br>
                      <a:r>
                        <a:rPr lang="en-US" altLang="zh-CN" sz="2400" u="none" strike="noStrike" dirty="0">
                          <a:effectLst/>
                        </a:rPr>
                        <a:t>8:00</a:t>
                      </a:r>
                      <a:r>
                        <a:rPr lang="zh-CN" altLang="en-US" sz="2400" u="none" strike="noStrike" dirty="0">
                          <a:effectLst/>
                        </a:rPr>
                        <a:t>～</a:t>
                      </a:r>
                      <a:r>
                        <a:rPr lang="en-US" altLang="zh-CN" sz="2400" u="none" strike="noStrike" dirty="0">
                          <a:effectLst/>
                        </a:rPr>
                        <a:t>22:00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1627418"/>
                  </a:ext>
                </a:extLst>
              </a:tr>
              <a:tr h="66453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总服务台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总馆二楼大厅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510539"/>
                  </a:ext>
                </a:extLst>
              </a:tr>
              <a:tr h="75428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文华苑分馆服务台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文华苑</a:t>
                      </a:r>
                      <a:r>
                        <a:rPr lang="en-US" altLang="zh-CN" sz="2400" u="none" strike="noStrike" dirty="0">
                          <a:effectLst/>
                        </a:rPr>
                        <a:t>7</a:t>
                      </a:r>
                      <a:r>
                        <a:rPr lang="zh-CN" altLang="en-US" sz="2400" u="none" strike="noStrike" dirty="0">
                          <a:effectLst/>
                        </a:rPr>
                        <a:t>栋二楼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737665"/>
                  </a:ext>
                </a:extLst>
              </a:tr>
              <a:tr h="10193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自习区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总馆</a:t>
                      </a:r>
                      <a:r>
                        <a:rPr lang="en-US" altLang="zh-CN" sz="2400" b="1" u="none" strike="noStrike" dirty="0">
                          <a:effectLst/>
                        </a:rPr>
                        <a:t>D</a:t>
                      </a:r>
                      <a:r>
                        <a:rPr lang="zh-CN" altLang="en-US" sz="2400" b="1" u="none" strike="noStrike" dirty="0">
                          <a:effectLst/>
                        </a:rPr>
                        <a:t>区之三、四、五层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周一～周日</a:t>
                      </a:r>
                      <a:br>
                        <a:rPr lang="zh-CN" altLang="en-US" sz="2400" b="1" u="none" strike="noStrike" dirty="0">
                          <a:effectLst/>
                        </a:rPr>
                      </a:br>
                      <a:r>
                        <a:rPr lang="en-US" altLang="zh-CN" sz="2400" b="1" u="none" strike="noStrike" dirty="0">
                          <a:effectLst/>
                        </a:rPr>
                        <a:t>6:30</a:t>
                      </a:r>
                      <a:r>
                        <a:rPr lang="zh-CN" altLang="en-US" sz="2400" b="1" u="none" strike="noStrike" dirty="0">
                          <a:effectLst/>
                        </a:rPr>
                        <a:t>～</a:t>
                      </a:r>
                      <a:r>
                        <a:rPr lang="en-US" altLang="zh-CN" sz="2400" b="1" u="none" strike="noStrike" dirty="0">
                          <a:effectLst/>
                        </a:rPr>
                        <a:t>23:00</a:t>
                      </a:r>
                      <a:endParaRPr lang="en-US" altLang="zh-CN" sz="24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216701"/>
                  </a:ext>
                </a:extLst>
              </a:tr>
              <a:tr h="74411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咨询台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总馆二楼大厅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周一～周五</a:t>
                      </a:r>
                      <a:br>
                        <a:rPr lang="zh-CN" altLang="en-US" sz="2400" u="none" strike="noStrike" dirty="0">
                          <a:effectLst/>
                        </a:rPr>
                      </a:br>
                      <a:r>
                        <a:rPr lang="en-US" altLang="zh-CN" sz="2400" u="none" strike="noStrike" dirty="0">
                          <a:effectLst/>
                        </a:rPr>
                        <a:t>8:00</a:t>
                      </a:r>
                      <a:r>
                        <a:rPr lang="zh-CN" altLang="en-US" sz="2400" u="none" strike="noStrike" dirty="0">
                          <a:effectLst/>
                        </a:rPr>
                        <a:t>～</a:t>
                      </a:r>
                      <a:r>
                        <a:rPr lang="en-US" altLang="zh-CN" sz="2400" u="none" strike="noStrike" dirty="0">
                          <a:effectLst/>
                        </a:rPr>
                        <a:t>11:30</a:t>
                      </a:r>
                      <a:r>
                        <a:rPr lang="zh-CN" altLang="en-US" sz="2400" u="none" strike="noStrike" dirty="0">
                          <a:effectLst/>
                        </a:rPr>
                        <a:t>； </a:t>
                      </a:r>
                      <a:r>
                        <a:rPr lang="en-US" altLang="zh-CN" sz="2400" u="none" strike="noStrike" dirty="0">
                          <a:effectLst/>
                        </a:rPr>
                        <a:t>14:00</a:t>
                      </a:r>
                      <a:r>
                        <a:rPr lang="zh-CN" altLang="en-US" sz="2400" u="none" strike="noStrike" dirty="0">
                          <a:effectLst/>
                        </a:rPr>
                        <a:t>～</a:t>
                      </a:r>
                      <a:r>
                        <a:rPr lang="en-US" altLang="zh-CN" sz="2400" u="none" strike="noStrike" dirty="0">
                          <a:effectLst/>
                        </a:rPr>
                        <a:t>17:30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7968116"/>
                  </a:ext>
                </a:extLst>
              </a:tr>
              <a:tr h="66453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办公室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总馆</a:t>
                      </a:r>
                      <a:r>
                        <a:rPr lang="en-US" sz="2400" u="none" strike="noStrike" dirty="0">
                          <a:effectLst/>
                        </a:rPr>
                        <a:t>B207</a:t>
                      </a:r>
                      <a:r>
                        <a:rPr lang="zh-CN" altLang="en-US" sz="2400" u="none" strike="noStrike" dirty="0">
                          <a:effectLst/>
                        </a:rPr>
                        <a:t>室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96301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D6725813-2015-425E-B164-95A8BB9DD2C2}"/>
              </a:ext>
            </a:extLst>
          </p:cNvPr>
          <p:cNvSpPr/>
          <p:nvPr/>
        </p:nvSpPr>
        <p:spPr>
          <a:xfrm>
            <a:off x="969395" y="4256943"/>
            <a:ext cx="10596174" cy="1028699"/>
          </a:xfrm>
          <a:prstGeom prst="rect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99F8F-C13E-4294-9C8D-3690BA81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B862B6-5F68-4F10-BAD8-113695AA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/>
          </a:p>
        </p:txBody>
      </p:sp>
      <p:grpSp>
        <p:nvGrpSpPr>
          <p:cNvPr id="39" name="117300a8-8bb0-4700-bc9d-a1b8820e483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4E6D6977-1485-4251-90F5-905364574F1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118640" y="1050548"/>
            <a:ext cx="11409361" cy="4665863"/>
            <a:chOff x="-1588" y="1325102"/>
            <a:chExt cx="11409361" cy="3978597"/>
          </a:xfrm>
        </p:grpSpPr>
        <p:grpSp>
          <p:nvGrpSpPr>
            <p:cNvPr id="51" name="ïṥliḑê">
              <a:extLst>
                <a:ext uri="{FF2B5EF4-FFF2-40B4-BE49-F238E27FC236}">
                  <a16:creationId xmlns:a16="http://schemas.microsoft.com/office/drawing/2014/main" id="{88F4E8DF-1B1F-4444-B223-C6DD3DCD44A0}"/>
                </a:ext>
              </a:extLst>
            </p:cNvPr>
            <p:cNvGrpSpPr/>
            <p:nvPr/>
          </p:nvGrpSpPr>
          <p:grpSpPr>
            <a:xfrm>
              <a:off x="4187955" y="1603688"/>
              <a:ext cx="2110330" cy="2220002"/>
              <a:chOff x="4034497" y="1522288"/>
              <a:chExt cx="1641831" cy="1727155"/>
            </a:xfrm>
          </p:grpSpPr>
          <p:sp>
            <p:nvSpPr>
              <p:cNvPr id="53" name="iṥľîďe">
                <a:extLst>
                  <a:ext uri="{FF2B5EF4-FFF2-40B4-BE49-F238E27FC236}">
                    <a16:creationId xmlns:a16="http://schemas.microsoft.com/office/drawing/2014/main" id="{EABB0A1F-6EF8-4E60-9C46-262DB652AA97}"/>
                  </a:ext>
                </a:extLst>
              </p:cNvPr>
              <p:cNvSpPr/>
              <p:nvPr/>
            </p:nvSpPr>
            <p:spPr bwMode="auto">
              <a:xfrm>
                <a:off x="4034497" y="1522288"/>
                <a:ext cx="1641831" cy="1727155"/>
              </a:xfrm>
              <a:custGeom>
                <a:avLst/>
                <a:gdLst>
                  <a:gd name="T0" fmla="*/ 2750 w 3657"/>
                  <a:gd name="T1" fmla="*/ 198 h 4320"/>
                  <a:gd name="T2" fmla="*/ 2581 w 3657"/>
                  <a:gd name="T3" fmla="*/ 275 h 4320"/>
                  <a:gd name="T4" fmla="*/ 2451 w 3657"/>
                  <a:gd name="T5" fmla="*/ 406 h 4320"/>
                  <a:gd name="T6" fmla="*/ 2373 w 3657"/>
                  <a:gd name="T7" fmla="*/ 575 h 4320"/>
                  <a:gd name="T8" fmla="*/ 2361 w 3657"/>
                  <a:gd name="T9" fmla="*/ 768 h 4320"/>
                  <a:gd name="T10" fmla="*/ 2419 w 3657"/>
                  <a:gd name="T11" fmla="*/ 948 h 4320"/>
                  <a:gd name="T12" fmla="*/ 2532 w 3657"/>
                  <a:gd name="T13" fmla="*/ 1093 h 4320"/>
                  <a:gd name="T14" fmla="*/ 2690 w 3657"/>
                  <a:gd name="T15" fmla="*/ 1189 h 4320"/>
                  <a:gd name="T16" fmla="*/ 2878 w 3657"/>
                  <a:gd name="T17" fmla="*/ 1224 h 4320"/>
                  <a:gd name="T18" fmla="*/ 3066 w 3657"/>
                  <a:gd name="T19" fmla="*/ 1189 h 4320"/>
                  <a:gd name="T20" fmla="*/ 3225 w 3657"/>
                  <a:gd name="T21" fmla="*/ 1093 h 4320"/>
                  <a:gd name="T22" fmla="*/ 3339 w 3657"/>
                  <a:gd name="T23" fmla="*/ 948 h 4320"/>
                  <a:gd name="T24" fmla="*/ 3395 w 3657"/>
                  <a:gd name="T25" fmla="*/ 768 h 4320"/>
                  <a:gd name="T26" fmla="*/ 3383 w 3657"/>
                  <a:gd name="T27" fmla="*/ 575 h 4320"/>
                  <a:gd name="T28" fmla="*/ 3306 w 3657"/>
                  <a:gd name="T29" fmla="*/ 406 h 4320"/>
                  <a:gd name="T30" fmla="*/ 3176 w 3657"/>
                  <a:gd name="T31" fmla="*/ 275 h 4320"/>
                  <a:gd name="T32" fmla="*/ 3006 w 3657"/>
                  <a:gd name="T33" fmla="*/ 198 h 4320"/>
                  <a:gd name="T34" fmla="*/ 2603 w 3657"/>
                  <a:gd name="T35" fmla="*/ 0 h 4320"/>
                  <a:gd name="T36" fmla="*/ 3231 w 3657"/>
                  <a:gd name="T37" fmla="*/ 14 h 4320"/>
                  <a:gd name="T38" fmla="*/ 3327 w 3657"/>
                  <a:gd name="T39" fmla="*/ 81 h 4320"/>
                  <a:gd name="T40" fmla="*/ 3642 w 3657"/>
                  <a:gd name="T41" fmla="*/ 626 h 4320"/>
                  <a:gd name="T42" fmla="*/ 3653 w 3657"/>
                  <a:gd name="T43" fmla="*/ 742 h 4320"/>
                  <a:gd name="T44" fmla="*/ 3350 w 3657"/>
                  <a:gd name="T45" fmla="*/ 1293 h 4320"/>
                  <a:gd name="T46" fmla="*/ 3268 w 3657"/>
                  <a:gd name="T47" fmla="*/ 1377 h 4320"/>
                  <a:gd name="T48" fmla="*/ 3154 w 3657"/>
                  <a:gd name="T49" fmla="*/ 1409 h 4320"/>
                  <a:gd name="T50" fmla="*/ 2738 w 3657"/>
                  <a:gd name="T51" fmla="*/ 1409 h 4320"/>
                  <a:gd name="T52" fmla="*/ 2703 w 3657"/>
                  <a:gd name="T53" fmla="*/ 1416 h 4320"/>
                  <a:gd name="T54" fmla="*/ 2650 w 3657"/>
                  <a:gd name="T55" fmla="*/ 1437 h 4320"/>
                  <a:gd name="T56" fmla="*/ 2594 w 3657"/>
                  <a:gd name="T57" fmla="*/ 1478 h 4320"/>
                  <a:gd name="T58" fmla="*/ 2549 w 3657"/>
                  <a:gd name="T59" fmla="*/ 1543 h 4320"/>
                  <a:gd name="T60" fmla="*/ 2530 w 3657"/>
                  <a:gd name="T61" fmla="*/ 1640 h 4320"/>
                  <a:gd name="T62" fmla="*/ 3078 w 3657"/>
                  <a:gd name="T63" fmla="*/ 2661 h 4320"/>
                  <a:gd name="T64" fmla="*/ 3133 w 3657"/>
                  <a:gd name="T65" fmla="*/ 2812 h 4320"/>
                  <a:gd name="T66" fmla="*/ 3133 w 3657"/>
                  <a:gd name="T67" fmla="*/ 2970 h 4320"/>
                  <a:gd name="T68" fmla="*/ 3078 w 3657"/>
                  <a:gd name="T69" fmla="*/ 3122 h 4320"/>
                  <a:gd name="T70" fmla="*/ 2459 w 3657"/>
                  <a:gd name="T71" fmla="*/ 4172 h 4320"/>
                  <a:gd name="T72" fmla="*/ 2332 w 3657"/>
                  <a:gd name="T73" fmla="*/ 4269 h 4320"/>
                  <a:gd name="T74" fmla="*/ 2179 w 3657"/>
                  <a:gd name="T75" fmla="*/ 4316 h 4320"/>
                  <a:gd name="T76" fmla="*/ 959 w 3657"/>
                  <a:gd name="T77" fmla="*/ 4316 h 4320"/>
                  <a:gd name="T78" fmla="*/ 808 w 3657"/>
                  <a:gd name="T79" fmla="*/ 4269 h 4320"/>
                  <a:gd name="T80" fmla="*/ 681 w 3657"/>
                  <a:gd name="T81" fmla="*/ 4172 h 4320"/>
                  <a:gd name="T82" fmla="*/ 60 w 3657"/>
                  <a:gd name="T83" fmla="*/ 3121 h 4320"/>
                  <a:gd name="T84" fmla="*/ 5 w 3657"/>
                  <a:gd name="T85" fmla="*/ 2970 h 4320"/>
                  <a:gd name="T86" fmla="*/ 5 w 3657"/>
                  <a:gd name="T87" fmla="*/ 2812 h 4320"/>
                  <a:gd name="T88" fmla="*/ 60 w 3657"/>
                  <a:gd name="T89" fmla="*/ 2661 h 4320"/>
                  <a:gd name="T90" fmla="*/ 681 w 3657"/>
                  <a:gd name="T91" fmla="*/ 1618 h 4320"/>
                  <a:gd name="T92" fmla="*/ 808 w 3657"/>
                  <a:gd name="T93" fmla="*/ 1526 h 4320"/>
                  <a:gd name="T94" fmla="*/ 959 w 3657"/>
                  <a:gd name="T95" fmla="*/ 1483 h 4320"/>
                  <a:gd name="T96" fmla="*/ 2171 w 3657"/>
                  <a:gd name="T97" fmla="*/ 1474 h 4320"/>
                  <a:gd name="T98" fmla="*/ 2272 w 3657"/>
                  <a:gd name="T99" fmla="*/ 1437 h 4320"/>
                  <a:gd name="T100" fmla="*/ 2328 w 3657"/>
                  <a:gd name="T101" fmla="*/ 1382 h 4320"/>
                  <a:gd name="T102" fmla="*/ 2352 w 3657"/>
                  <a:gd name="T103" fmla="*/ 1317 h 4320"/>
                  <a:gd name="T104" fmla="*/ 2352 w 3657"/>
                  <a:gd name="T105" fmla="*/ 1253 h 4320"/>
                  <a:gd name="T106" fmla="*/ 2341 w 3657"/>
                  <a:gd name="T107" fmla="*/ 1199 h 4320"/>
                  <a:gd name="T108" fmla="*/ 2328 w 3657"/>
                  <a:gd name="T109" fmla="*/ 1164 h 4320"/>
                  <a:gd name="T110" fmla="*/ 2132 w 3657"/>
                  <a:gd name="T111" fmla="*/ 817 h 4320"/>
                  <a:gd name="T112" fmla="*/ 2101 w 3657"/>
                  <a:gd name="T113" fmla="*/ 703 h 4320"/>
                  <a:gd name="T114" fmla="*/ 2132 w 3657"/>
                  <a:gd name="T115" fmla="*/ 589 h 4320"/>
                  <a:gd name="T116" fmla="*/ 2458 w 3657"/>
                  <a:gd name="T117" fmla="*/ 52 h 4320"/>
                  <a:gd name="T118" fmla="*/ 2563 w 3657"/>
                  <a:gd name="T119" fmla="*/ 4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57" h="4320">
                    <a:moveTo>
                      <a:pt x="2878" y="182"/>
                    </a:moveTo>
                    <a:lnTo>
                      <a:pt x="2813" y="186"/>
                    </a:lnTo>
                    <a:lnTo>
                      <a:pt x="2750" y="198"/>
                    </a:lnTo>
                    <a:lnTo>
                      <a:pt x="2690" y="217"/>
                    </a:lnTo>
                    <a:lnTo>
                      <a:pt x="2633" y="243"/>
                    </a:lnTo>
                    <a:lnTo>
                      <a:pt x="2581" y="275"/>
                    </a:lnTo>
                    <a:lnTo>
                      <a:pt x="2532" y="313"/>
                    </a:lnTo>
                    <a:lnTo>
                      <a:pt x="2489" y="357"/>
                    </a:lnTo>
                    <a:lnTo>
                      <a:pt x="2451" y="406"/>
                    </a:lnTo>
                    <a:lnTo>
                      <a:pt x="2419" y="458"/>
                    </a:lnTo>
                    <a:lnTo>
                      <a:pt x="2392" y="514"/>
                    </a:lnTo>
                    <a:lnTo>
                      <a:pt x="2373" y="575"/>
                    </a:lnTo>
                    <a:lnTo>
                      <a:pt x="2361" y="638"/>
                    </a:lnTo>
                    <a:lnTo>
                      <a:pt x="2357" y="703"/>
                    </a:lnTo>
                    <a:lnTo>
                      <a:pt x="2361" y="768"/>
                    </a:lnTo>
                    <a:lnTo>
                      <a:pt x="2373" y="831"/>
                    </a:lnTo>
                    <a:lnTo>
                      <a:pt x="2392" y="891"/>
                    </a:lnTo>
                    <a:lnTo>
                      <a:pt x="2419" y="948"/>
                    </a:lnTo>
                    <a:lnTo>
                      <a:pt x="2451" y="1001"/>
                    </a:lnTo>
                    <a:lnTo>
                      <a:pt x="2489" y="1049"/>
                    </a:lnTo>
                    <a:lnTo>
                      <a:pt x="2532" y="1093"/>
                    </a:lnTo>
                    <a:lnTo>
                      <a:pt x="2581" y="1131"/>
                    </a:lnTo>
                    <a:lnTo>
                      <a:pt x="2633" y="1164"/>
                    </a:lnTo>
                    <a:lnTo>
                      <a:pt x="2690" y="1189"/>
                    </a:lnTo>
                    <a:lnTo>
                      <a:pt x="2750" y="1208"/>
                    </a:lnTo>
                    <a:lnTo>
                      <a:pt x="2813" y="1220"/>
                    </a:lnTo>
                    <a:lnTo>
                      <a:pt x="2878" y="1224"/>
                    </a:lnTo>
                    <a:lnTo>
                      <a:pt x="2943" y="1220"/>
                    </a:lnTo>
                    <a:lnTo>
                      <a:pt x="3006" y="1208"/>
                    </a:lnTo>
                    <a:lnTo>
                      <a:pt x="3066" y="1189"/>
                    </a:lnTo>
                    <a:lnTo>
                      <a:pt x="3123" y="1164"/>
                    </a:lnTo>
                    <a:lnTo>
                      <a:pt x="3176" y="1131"/>
                    </a:lnTo>
                    <a:lnTo>
                      <a:pt x="3225" y="1093"/>
                    </a:lnTo>
                    <a:lnTo>
                      <a:pt x="3268" y="1049"/>
                    </a:lnTo>
                    <a:lnTo>
                      <a:pt x="3306" y="1001"/>
                    </a:lnTo>
                    <a:lnTo>
                      <a:pt x="3339" y="948"/>
                    </a:lnTo>
                    <a:lnTo>
                      <a:pt x="3365" y="891"/>
                    </a:lnTo>
                    <a:lnTo>
                      <a:pt x="3383" y="831"/>
                    </a:lnTo>
                    <a:lnTo>
                      <a:pt x="3395" y="768"/>
                    </a:lnTo>
                    <a:lnTo>
                      <a:pt x="3399" y="703"/>
                    </a:lnTo>
                    <a:lnTo>
                      <a:pt x="3395" y="638"/>
                    </a:lnTo>
                    <a:lnTo>
                      <a:pt x="3383" y="575"/>
                    </a:lnTo>
                    <a:lnTo>
                      <a:pt x="3365" y="514"/>
                    </a:lnTo>
                    <a:lnTo>
                      <a:pt x="3339" y="458"/>
                    </a:lnTo>
                    <a:lnTo>
                      <a:pt x="3306" y="406"/>
                    </a:lnTo>
                    <a:lnTo>
                      <a:pt x="3268" y="357"/>
                    </a:lnTo>
                    <a:lnTo>
                      <a:pt x="3225" y="313"/>
                    </a:lnTo>
                    <a:lnTo>
                      <a:pt x="3176" y="275"/>
                    </a:lnTo>
                    <a:lnTo>
                      <a:pt x="3123" y="243"/>
                    </a:lnTo>
                    <a:lnTo>
                      <a:pt x="3066" y="217"/>
                    </a:lnTo>
                    <a:lnTo>
                      <a:pt x="3006" y="198"/>
                    </a:lnTo>
                    <a:lnTo>
                      <a:pt x="2943" y="186"/>
                    </a:lnTo>
                    <a:lnTo>
                      <a:pt x="2878" y="182"/>
                    </a:lnTo>
                    <a:close/>
                    <a:moveTo>
                      <a:pt x="2603" y="0"/>
                    </a:moveTo>
                    <a:lnTo>
                      <a:pt x="3154" y="0"/>
                    </a:lnTo>
                    <a:lnTo>
                      <a:pt x="3193" y="4"/>
                    </a:lnTo>
                    <a:lnTo>
                      <a:pt x="3231" y="14"/>
                    </a:lnTo>
                    <a:lnTo>
                      <a:pt x="3268" y="30"/>
                    </a:lnTo>
                    <a:lnTo>
                      <a:pt x="3299" y="52"/>
                    </a:lnTo>
                    <a:lnTo>
                      <a:pt x="3327" y="81"/>
                    </a:lnTo>
                    <a:lnTo>
                      <a:pt x="3350" y="114"/>
                    </a:lnTo>
                    <a:lnTo>
                      <a:pt x="3625" y="589"/>
                    </a:lnTo>
                    <a:lnTo>
                      <a:pt x="3642" y="626"/>
                    </a:lnTo>
                    <a:lnTo>
                      <a:pt x="3653" y="664"/>
                    </a:lnTo>
                    <a:lnTo>
                      <a:pt x="3657" y="703"/>
                    </a:lnTo>
                    <a:lnTo>
                      <a:pt x="3653" y="742"/>
                    </a:lnTo>
                    <a:lnTo>
                      <a:pt x="3642" y="782"/>
                    </a:lnTo>
                    <a:lnTo>
                      <a:pt x="3625" y="817"/>
                    </a:lnTo>
                    <a:lnTo>
                      <a:pt x="3350" y="1293"/>
                    </a:lnTo>
                    <a:lnTo>
                      <a:pt x="3327" y="1326"/>
                    </a:lnTo>
                    <a:lnTo>
                      <a:pt x="3299" y="1355"/>
                    </a:lnTo>
                    <a:lnTo>
                      <a:pt x="3268" y="1377"/>
                    </a:lnTo>
                    <a:lnTo>
                      <a:pt x="3231" y="1394"/>
                    </a:lnTo>
                    <a:lnTo>
                      <a:pt x="3193" y="1405"/>
                    </a:lnTo>
                    <a:lnTo>
                      <a:pt x="3154" y="1409"/>
                    </a:lnTo>
                    <a:lnTo>
                      <a:pt x="2747" y="1409"/>
                    </a:lnTo>
                    <a:lnTo>
                      <a:pt x="2744" y="1409"/>
                    </a:lnTo>
                    <a:lnTo>
                      <a:pt x="2738" y="1409"/>
                    </a:lnTo>
                    <a:lnTo>
                      <a:pt x="2729" y="1411"/>
                    </a:lnTo>
                    <a:lnTo>
                      <a:pt x="2717" y="1413"/>
                    </a:lnTo>
                    <a:lnTo>
                      <a:pt x="2703" y="1416"/>
                    </a:lnTo>
                    <a:lnTo>
                      <a:pt x="2686" y="1422"/>
                    </a:lnTo>
                    <a:lnTo>
                      <a:pt x="2669" y="1430"/>
                    </a:lnTo>
                    <a:lnTo>
                      <a:pt x="2650" y="1437"/>
                    </a:lnTo>
                    <a:lnTo>
                      <a:pt x="2631" y="1449"/>
                    </a:lnTo>
                    <a:lnTo>
                      <a:pt x="2612" y="1462"/>
                    </a:lnTo>
                    <a:lnTo>
                      <a:pt x="2594" y="1478"/>
                    </a:lnTo>
                    <a:lnTo>
                      <a:pt x="2578" y="1496"/>
                    </a:lnTo>
                    <a:lnTo>
                      <a:pt x="2563" y="1519"/>
                    </a:lnTo>
                    <a:lnTo>
                      <a:pt x="2549" y="1543"/>
                    </a:lnTo>
                    <a:lnTo>
                      <a:pt x="2540" y="1572"/>
                    </a:lnTo>
                    <a:lnTo>
                      <a:pt x="2532" y="1604"/>
                    </a:lnTo>
                    <a:lnTo>
                      <a:pt x="2530" y="1640"/>
                    </a:lnTo>
                    <a:lnTo>
                      <a:pt x="2531" y="1681"/>
                    </a:lnTo>
                    <a:lnTo>
                      <a:pt x="2536" y="1725"/>
                    </a:lnTo>
                    <a:lnTo>
                      <a:pt x="3078" y="2661"/>
                    </a:lnTo>
                    <a:lnTo>
                      <a:pt x="3103" y="2710"/>
                    </a:lnTo>
                    <a:lnTo>
                      <a:pt x="3121" y="2760"/>
                    </a:lnTo>
                    <a:lnTo>
                      <a:pt x="3133" y="2812"/>
                    </a:lnTo>
                    <a:lnTo>
                      <a:pt x="3140" y="2864"/>
                    </a:lnTo>
                    <a:lnTo>
                      <a:pt x="3140" y="2918"/>
                    </a:lnTo>
                    <a:lnTo>
                      <a:pt x="3133" y="2970"/>
                    </a:lnTo>
                    <a:lnTo>
                      <a:pt x="3121" y="3023"/>
                    </a:lnTo>
                    <a:lnTo>
                      <a:pt x="3103" y="3074"/>
                    </a:lnTo>
                    <a:lnTo>
                      <a:pt x="3078" y="3122"/>
                    </a:lnTo>
                    <a:lnTo>
                      <a:pt x="2523" y="4086"/>
                    </a:lnTo>
                    <a:lnTo>
                      <a:pt x="2493" y="4130"/>
                    </a:lnTo>
                    <a:lnTo>
                      <a:pt x="2459" y="4172"/>
                    </a:lnTo>
                    <a:lnTo>
                      <a:pt x="2420" y="4209"/>
                    </a:lnTo>
                    <a:lnTo>
                      <a:pt x="2378" y="4241"/>
                    </a:lnTo>
                    <a:lnTo>
                      <a:pt x="2332" y="4269"/>
                    </a:lnTo>
                    <a:lnTo>
                      <a:pt x="2284" y="4291"/>
                    </a:lnTo>
                    <a:lnTo>
                      <a:pt x="2233" y="4307"/>
                    </a:lnTo>
                    <a:lnTo>
                      <a:pt x="2179" y="4316"/>
                    </a:lnTo>
                    <a:lnTo>
                      <a:pt x="2125" y="4320"/>
                    </a:lnTo>
                    <a:lnTo>
                      <a:pt x="1013" y="4320"/>
                    </a:lnTo>
                    <a:lnTo>
                      <a:pt x="959" y="4316"/>
                    </a:lnTo>
                    <a:lnTo>
                      <a:pt x="907" y="4307"/>
                    </a:lnTo>
                    <a:lnTo>
                      <a:pt x="856" y="4291"/>
                    </a:lnTo>
                    <a:lnTo>
                      <a:pt x="808" y="4269"/>
                    </a:lnTo>
                    <a:lnTo>
                      <a:pt x="762" y="4241"/>
                    </a:lnTo>
                    <a:lnTo>
                      <a:pt x="719" y="4210"/>
                    </a:lnTo>
                    <a:lnTo>
                      <a:pt x="681" y="4172"/>
                    </a:lnTo>
                    <a:lnTo>
                      <a:pt x="647" y="4131"/>
                    </a:lnTo>
                    <a:lnTo>
                      <a:pt x="616" y="4086"/>
                    </a:lnTo>
                    <a:lnTo>
                      <a:pt x="60" y="3121"/>
                    </a:lnTo>
                    <a:lnTo>
                      <a:pt x="37" y="3072"/>
                    </a:lnTo>
                    <a:lnTo>
                      <a:pt x="18" y="3021"/>
                    </a:lnTo>
                    <a:lnTo>
                      <a:pt x="5" y="2970"/>
                    </a:lnTo>
                    <a:lnTo>
                      <a:pt x="0" y="2918"/>
                    </a:lnTo>
                    <a:lnTo>
                      <a:pt x="0" y="2864"/>
                    </a:lnTo>
                    <a:lnTo>
                      <a:pt x="5" y="2812"/>
                    </a:lnTo>
                    <a:lnTo>
                      <a:pt x="18" y="2761"/>
                    </a:lnTo>
                    <a:lnTo>
                      <a:pt x="37" y="2710"/>
                    </a:lnTo>
                    <a:lnTo>
                      <a:pt x="60" y="2661"/>
                    </a:lnTo>
                    <a:lnTo>
                      <a:pt x="616" y="1704"/>
                    </a:lnTo>
                    <a:lnTo>
                      <a:pt x="647" y="1659"/>
                    </a:lnTo>
                    <a:lnTo>
                      <a:pt x="681" y="1618"/>
                    </a:lnTo>
                    <a:lnTo>
                      <a:pt x="719" y="1583"/>
                    </a:lnTo>
                    <a:lnTo>
                      <a:pt x="762" y="1553"/>
                    </a:lnTo>
                    <a:lnTo>
                      <a:pt x="808" y="1526"/>
                    </a:lnTo>
                    <a:lnTo>
                      <a:pt x="856" y="1507"/>
                    </a:lnTo>
                    <a:lnTo>
                      <a:pt x="907" y="1492"/>
                    </a:lnTo>
                    <a:lnTo>
                      <a:pt x="959" y="1483"/>
                    </a:lnTo>
                    <a:lnTo>
                      <a:pt x="1013" y="1479"/>
                    </a:lnTo>
                    <a:lnTo>
                      <a:pt x="2125" y="1479"/>
                    </a:lnTo>
                    <a:lnTo>
                      <a:pt x="2171" y="1474"/>
                    </a:lnTo>
                    <a:lnTo>
                      <a:pt x="2211" y="1464"/>
                    </a:lnTo>
                    <a:lnTo>
                      <a:pt x="2243" y="1452"/>
                    </a:lnTo>
                    <a:lnTo>
                      <a:pt x="2272" y="1437"/>
                    </a:lnTo>
                    <a:lnTo>
                      <a:pt x="2296" y="1420"/>
                    </a:lnTo>
                    <a:lnTo>
                      <a:pt x="2314" y="1402"/>
                    </a:lnTo>
                    <a:lnTo>
                      <a:pt x="2328" y="1382"/>
                    </a:lnTo>
                    <a:lnTo>
                      <a:pt x="2339" y="1361"/>
                    </a:lnTo>
                    <a:lnTo>
                      <a:pt x="2347" y="1339"/>
                    </a:lnTo>
                    <a:lnTo>
                      <a:pt x="2352" y="1317"/>
                    </a:lnTo>
                    <a:lnTo>
                      <a:pt x="2353" y="1295"/>
                    </a:lnTo>
                    <a:lnTo>
                      <a:pt x="2353" y="1274"/>
                    </a:lnTo>
                    <a:lnTo>
                      <a:pt x="2352" y="1253"/>
                    </a:lnTo>
                    <a:lnTo>
                      <a:pt x="2349" y="1233"/>
                    </a:lnTo>
                    <a:lnTo>
                      <a:pt x="2345" y="1215"/>
                    </a:lnTo>
                    <a:lnTo>
                      <a:pt x="2341" y="1199"/>
                    </a:lnTo>
                    <a:lnTo>
                      <a:pt x="2336" y="1185"/>
                    </a:lnTo>
                    <a:lnTo>
                      <a:pt x="2332" y="1173"/>
                    </a:lnTo>
                    <a:lnTo>
                      <a:pt x="2328" y="1164"/>
                    </a:lnTo>
                    <a:lnTo>
                      <a:pt x="2326" y="1159"/>
                    </a:lnTo>
                    <a:lnTo>
                      <a:pt x="2326" y="1157"/>
                    </a:lnTo>
                    <a:lnTo>
                      <a:pt x="2132" y="817"/>
                    </a:lnTo>
                    <a:lnTo>
                      <a:pt x="2115" y="780"/>
                    </a:lnTo>
                    <a:lnTo>
                      <a:pt x="2104" y="742"/>
                    </a:lnTo>
                    <a:lnTo>
                      <a:pt x="2101" y="703"/>
                    </a:lnTo>
                    <a:lnTo>
                      <a:pt x="2104" y="664"/>
                    </a:lnTo>
                    <a:lnTo>
                      <a:pt x="2115" y="626"/>
                    </a:lnTo>
                    <a:lnTo>
                      <a:pt x="2132" y="589"/>
                    </a:lnTo>
                    <a:lnTo>
                      <a:pt x="2407" y="114"/>
                    </a:lnTo>
                    <a:lnTo>
                      <a:pt x="2429" y="81"/>
                    </a:lnTo>
                    <a:lnTo>
                      <a:pt x="2458" y="52"/>
                    </a:lnTo>
                    <a:lnTo>
                      <a:pt x="2489" y="30"/>
                    </a:lnTo>
                    <a:lnTo>
                      <a:pt x="2525" y="14"/>
                    </a:lnTo>
                    <a:lnTo>
                      <a:pt x="2563" y="4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iṡḻíde">
                <a:extLst>
                  <a:ext uri="{FF2B5EF4-FFF2-40B4-BE49-F238E27FC236}">
                    <a16:creationId xmlns:a16="http://schemas.microsoft.com/office/drawing/2014/main" id="{8754C6A3-D036-4E64-9F50-9562ECCE146E}"/>
                  </a:ext>
                </a:extLst>
              </p:cNvPr>
              <p:cNvSpPr/>
              <p:nvPr/>
            </p:nvSpPr>
            <p:spPr>
              <a:xfrm>
                <a:off x="5120969" y="1609586"/>
                <a:ext cx="449180" cy="378328"/>
              </a:xfrm>
              <a:prstGeom prst="rect">
                <a:avLst/>
              </a:prstGeom>
              <a:noFill/>
            </p:spPr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70C0"/>
                    </a:solidFill>
                  </a:rPr>
                  <a:t>01</a:t>
                </a:r>
                <a:endParaRPr lang="ru-RU" sz="32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41" name="íṧ1îḋê">
              <a:extLst>
                <a:ext uri="{FF2B5EF4-FFF2-40B4-BE49-F238E27FC236}">
                  <a16:creationId xmlns:a16="http://schemas.microsoft.com/office/drawing/2014/main" id="{4523EE86-E30A-469B-99B9-C6645BFEDC08}"/>
                </a:ext>
              </a:extLst>
            </p:cNvPr>
            <p:cNvGrpSpPr/>
            <p:nvPr/>
          </p:nvGrpSpPr>
          <p:grpSpPr>
            <a:xfrm>
              <a:off x="5484667" y="3184114"/>
              <a:ext cx="2603505" cy="1908067"/>
              <a:chOff x="1794379" y="2795539"/>
              <a:chExt cx="2603505" cy="1908067"/>
            </a:xfrm>
          </p:grpSpPr>
          <p:sp>
            <p:nvSpPr>
              <p:cNvPr id="48" name="iŝlîḍé">
                <a:extLst>
                  <a:ext uri="{FF2B5EF4-FFF2-40B4-BE49-F238E27FC236}">
                    <a16:creationId xmlns:a16="http://schemas.microsoft.com/office/drawing/2014/main" id="{888B4B3A-AFD2-4ED0-ADFE-977A847DEC24}"/>
                  </a:ext>
                </a:extLst>
              </p:cNvPr>
              <p:cNvSpPr/>
              <p:nvPr/>
            </p:nvSpPr>
            <p:spPr bwMode="auto">
              <a:xfrm rot="3586851" flipV="1">
                <a:off x="2242362" y="2347556"/>
                <a:ext cx="1707539" cy="2603505"/>
              </a:xfrm>
              <a:custGeom>
                <a:avLst/>
                <a:gdLst>
                  <a:gd name="T0" fmla="*/ 2750 w 3657"/>
                  <a:gd name="T1" fmla="*/ 198 h 4320"/>
                  <a:gd name="T2" fmla="*/ 2581 w 3657"/>
                  <a:gd name="T3" fmla="*/ 275 h 4320"/>
                  <a:gd name="T4" fmla="*/ 2451 w 3657"/>
                  <a:gd name="T5" fmla="*/ 406 h 4320"/>
                  <a:gd name="T6" fmla="*/ 2373 w 3657"/>
                  <a:gd name="T7" fmla="*/ 575 h 4320"/>
                  <a:gd name="T8" fmla="*/ 2361 w 3657"/>
                  <a:gd name="T9" fmla="*/ 768 h 4320"/>
                  <a:gd name="T10" fmla="*/ 2419 w 3657"/>
                  <a:gd name="T11" fmla="*/ 948 h 4320"/>
                  <a:gd name="T12" fmla="*/ 2532 w 3657"/>
                  <a:gd name="T13" fmla="*/ 1093 h 4320"/>
                  <a:gd name="T14" fmla="*/ 2690 w 3657"/>
                  <a:gd name="T15" fmla="*/ 1189 h 4320"/>
                  <a:gd name="T16" fmla="*/ 2878 w 3657"/>
                  <a:gd name="T17" fmla="*/ 1224 h 4320"/>
                  <a:gd name="T18" fmla="*/ 3066 w 3657"/>
                  <a:gd name="T19" fmla="*/ 1189 h 4320"/>
                  <a:gd name="T20" fmla="*/ 3225 w 3657"/>
                  <a:gd name="T21" fmla="*/ 1093 h 4320"/>
                  <a:gd name="T22" fmla="*/ 3339 w 3657"/>
                  <a:gd name="T23" fmla="*/ 948 h 4320"/>
                  <a:gd name="T24" fmla="*/ 3395 w 3657"/>
                  <a:gd name="T25" fmla="*/ 768 h 4320"/>
                  <a:gd name="T26" fmla="*/ 3383 w 3657"/>
                  <a:gd name="T27" fmla="*/ 575 h 4320"/>
                  <a:gd name="T28" fmla="*/ 3306 w 3657"/>
                  <a:gd name="T29" fmla="*/ 406 h 4320"/>
                  <a:gd name="T30" fmla="*/ 3176 w 3657"/>
                  <a:gd name="T31" fmla="*/ 275 h 4320"/>
                  <a:gd name="T32" fmla="*/ 3006 w 3657"/>
                  <a:gd name="T33" fmla="*/ 198 h 4320"/>
                  <a:gd name="T34" fmla="*/ 2603 w 3657"/>
                  <a:gd name="T35" fmla="*/ 0 h 4320"/>
                  <a:gd name="T36" fmla="*/ 3231 w 3657"/>
                  <a:gd name="T37" fmla="*/ 14 h 4320"/>
                  <a:gd name="T38" fmla="*/ 3327 w 3657"/>
                  <a:gd name="T39" fmla="*/ 81 h 4320"/>
                  <a:gd name="T40" fmla="*/ 3642 w 3657"/>
                  <a:gd name="T41" fmla="*/ 626 h 4320"/>
                  <a:gd name="T42" fmla="*/ 3653 w 3657"/>
                  <a:gd name="T43" fmla="*/ 742 h 4320"/>
                  <a:gd name="T44" fmla="*/ 3350 w 3657"/>
                  <a:gd name="T45" fmla="*/ 1293 h 4320"/>
                  <a:gd name="T46" fmla="*/ 3268 w 3657"/>
                  <a:gd name="T47" fmla="*/ 1377 h 4320"/>
                  <a:gd name="T48" fmla="*/ 3154 w 3657"/>
                  <a:gd name="T49" fmla="*/ 1409 h 4320"/>
                  <a:gd name="T50" fmla="*/ 2738 w 3657"/>
                  <a:gd name="T51" fmla="*/ 1409 h 4320"/>
                  <a:gd name="T52" fmla="*/ 2703 w 3657"/>
                  <a:gd name="T53" fmla="*/ 1416 h 4320"/>
                  <a:gd name="T54" fmla="*/ 2650 w 3657"/>
                  <a:gd name="T55" fmla="*/ 1437 h 4320"/>
                  <a:gd name="T56" fmla="*/ 2594 w 3657"/>
                  <a:gd name="T57" fmla="*/ 1478 h 4320"/>
                  <a:gd name="T58" fmla="*/ 2549 w 3657"/>
                  <a:gd name="T59" fmla="*/ 1543 h 4320"/>
                  <a:gd name="T60" fmla="*/ 2530 w 3657"/>
                  <a:gd name="T61" fmla="*/ 1640 h 4320"/>
                  <a:gd name="T62" fmla="*/ 3078 w 3657"/>
                  <a:gd name="T63" fmla="*/ 2661 h 4320"/>
                  <a:gd name="T64" fmla="*/ 3133 w 3657"/>
                  <a:gd name="T65" fmla="*/ 2812 h 4320"/>
                  <a:gd name="T66" fmla="*/ 3133 w 3657"/>
                  <a:gd name="T67" fmla="*/ 2970 h 4320"/>
                  <a:gd name="T68" fmla="*/ 3078 w 3657"/>
                  <a:gd name="T69" fmla="*/ 3122 h 4320"/>
                  <a:gd name="T70" fmla="*/ 2459 w 3657"/>
                  <a:gd name="T71" fmla="*/ 4172 h 4320"/>
                  <a:gd name="T72" fmla="*/ 2332 w 3657"/>
                  <a:gd name="T73" fmla="*/ 4269 h 4320"/>
                  <a:gd name="T74" fmla="*/ 2179 w 3657"/>
                  <a:gd name="T75" fmla="*/ 4316 h 4320"/>
                  <a:gd name="T76" fmla="*/ 959 w 3657"/>
                  <a:gd name="T77" fmla="*/ 4316 h 4320"/>
                  <a:gd name="T78" fmla="*/ 808 w 3657"/>
                  <a:gd name="T79" fmla="*/ 4269 h 4320"/>
                  <a:gd name="T80" fmla="*/ 681 w 3657"/>
                  <a:gd name="T81" fmla="*/ 4172 h 4320"/>
                  <a:gd name="T82" fmla="*/ 60 w 3657"/>
                  <a:gd name="T83" fmla="*/ 3121 h 4320"/>
                  <a:gd name="T84" fmla="*/ 5 w 3657"/>
                  <a:gd name="T85" fmla="*/ 2970 h 4320"/>
                  <a:gd name="T86" fmla="*/ 5 w 3657"/>
                  <a:gd name="T87" fmla="*/ 2812 h 4320"/>
                  <a:gd name="T88" fmla="*/ 60 w 3657"/>
                  <a:gd name="T89" fmla="*/ 2661 h 4320"/>
                  <a:gd name="T90" fmla="*/ 681 w 3657"/>
                  <a:gd name="T91" fmla="*/ 1618 h 4320"/>
                  <a:gd name="T92" fmla="*/ 808 w 3657"/>
                  <a:gd name="T93" fmla="*/ 1526 h 4320"/>
                  <a:gd name="T94" fmla="*/ 959 w 3657"/>
                  <a:gd name="T95" fmla="*/ 1483 h 4320"/>
                  <a:gd name="T96" fmla="*/ 2171 w 3657"/>
                  <a:gd name="T97" fmla="*/ 1474 h 4320"/>
                  <a:gd name="T98" fmla="*/ 2272 w 3657"/>
                  <a:gd name="T99" fmla="*/ 1437 h 4320"/>
                  <a:gd name="T100" fmla="*/ 2328 w 3657"/>
                  <a:gd name="T101" fmla="*/ 1382 h 4320"/>
                  <a:gd name="T102" fmla="*/ 2352 w 3657"/>
                  <a:gd name="T103" fmla="*/ 1317 h 4320"/>
                  <a:gd name="T104" fmla="*/ 2352 w 3657"/>
                  <a:gd name="T105" fmla="*/ 1253 h 4320"/>
                  <a:gd name="T106" fmla="*/ 2341 w 3657"/>
                  <a:gd name="T107" fmla="*/ 1199 h 4320"/>
                  <a:gd name="T108" fmla="*/ 2328 w 3657"/>
                  <a:gd name="T109" fmla="*/ 1164 h 4320"/>
                  <a:gd name="T110" fmla="*/ 2132 w 3657"/>
                  <a:gd name="T111" fmla="*/ 817 h 4320"/>
                  <a:gd name="T112" fmla="*/ 2101 w 3657"/>
                  <a:gd name="T113" fmla="*/ 703 h 4320"/>
                  <a:gd name="T114" fmla="*/ 2132 w 3657"/>
                  <a:gd name="T115" fmla="*/ 589 h 4320"/>
                  <a:gd name="T116" fmla="*/ 2458 w 3657"/>
                  <a:gd name="T117" fmla="*/ 52 h 4320"/>
                  <a:gd name="T118" fmla="*/ 2563 w 3657"/>
                  <a:gd name="T119" fmla="*/ 4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57" h="4320">
                    <a:moveTo>
                      <a:pt x="2878" y="182"/>
                    </a:moveTo>
                    <a:lnTo>
                      <a:pt x="2813" y="186"/>
                    </a:lnTo>
                    <a:lnTo>
                      <a:pt x="2750" y="198"/>
                    </a:lnTo>
                    <a:lnTo>
                      <a:pt x="2690" y="217"/>
                    </a:lnTo>
                    <a:lnTo>
                      <a:pt x="2633" y="243"/>
                    </a:lnTo>
                    <a:lnTo>
                      <a:pt x="2581" y="275"/>
                    </a:lnTo>
                    <a:lnTo>
                      <a:pt x="2532" y="313"/>
                    </a:lnTo>
                    <a:lnTo>
                      <a:pt x="2489" y="357"/>
                    </a:lnTo>
                    <a:lnTo>
                      <a:pt x="2451" y="406"/>
                    </a:lnTo>
                    <a:lnTo>
                      <a:pt x="2419" y="458"/>
                    </a:lnTo>
                    <a:lnTo>
                      <a:pt x="2392" y="514"/>
                    </a:lnTo>
                    <a:lnTo>
                      <a:pt x="2373" y="575"/>
                    </a:lnTo>
                    <a:lnTo>
                      <a:pt x="2361" y="638"/>
                    </a:lnTo>
                    <a:lnTo>
                      <a:pt x="2357" y="703"/>
                    </a:lnTo>
                    <a:lnTo>
                      <a:pt x="2361" y="768"/>
                    </a:lnTo>
                    <a:lnTo>
                      <a:pt x="2373" y="831"/>
                    </a:lnTo>
                    <a:lnTo>
                      <a:pt x="2392" y="891"/>
                    </a:lnTo>
                    <a:lnTo>
                      <a:pt x="2419" y="948"/>
                    </a:lnTo>
                    <a:lnTo>
                      <a:pt x="2451" y="1001"/>
                    </a:lnTo>
                    <a:lnTo>
                      <a:pt x="2489" y="1049"/>
                    </a:lnTo>
                    <a:lnTo>
                      <a:pt x="2532" y="1093"/>
                    </a:lnTo>
                    <a:lnTo>
                      <a:pt x="2581" y="1131"/>
                    </a:lnTo>
                    <a:lnTo>
                      <a:pt x="2633" y="1164"/>
                    </a:lnTo>
                    <a:lnTo>
                      <a:pt x="2690" y="1189"/>
                    </a:lnTo>
                    <a:lnTo>
                      <a:pt x="2750" y="1208"/>
                    </a:lnTo>
                    <a:lnTo>
                      <a:pt x="2813" y="1220"/>
                    </a:lnTo>
                    <a:lnTo>
                      <a:pt x="2878" y="1224"/>
                    </a:lnTo>
                    <a:lnTo>
                      <a:pt x="2943" y="1220"/>
                    </a:lnTo>
                    <a:lnTo>
                      <a:pt x="3006" y="1208"/>
                    </a:lnTo>
                    <a:lnTo>
                      <a:pt x="3066" y="1189"/>
                    </a:lnTo>
                    <a:lnTo>
                      <a:pt x="3123" y="1164"/>
                    </a:lnTo>
                    <a:lnTo>
                      <a:pt x="3176" y="1131"/>
                    </a:lnTo>
                    <a:lnTo>
                      <a:pt x="3225" y="1093"/>
                    </a:lnTo>
                    <a:lnTo>
                      <a:pt x="3268" y="1049"/>
                    </a:lnTo>
                    <a:lnTo>
                      <a:pt x="3306" y="1001"/>
                    </a:lnTo>
                    <a:lnTo>
                      <a:pt x="3339" y="948"/>
                    </a:lnTo>
                    <a:lnTo>
                      <a:pt x="3365" y="891"/>
                    </a:lnTo>
                    <a:lnTo>
                      <a:pt x="3383" y="831"/>
                    </a:lnTo>
                    <a:lnTo>
                      <a:pt x="3395" y="768"/>
                    </a:lnTo>
                    <a:lnTo>
                      <a:pt x="3399" y="703"/>
                    </a:lnTo>
                    <a:lnTo>
                      <a:pt x="3395" y="638"/>
                    </a:lnTo>
                    <a:lnTo>
                      <a:pt x="3383" y="575"/>
                    </a:lnTo>
                    <a:lnTo>
                      <a:pt x="3365" y="514"/>
                    </a:lnTo>
                    <a:lnTo>
                      <a:pt x="3339" y="458"/>
                    </a:lnTo>
                    <a:lnTo>
                      <a:pt x="3306" y="406"/>
                    </a:lnTo>
                    <a:lnTo>
                      <a:pt x="3268" y="357"/>
                    </a:lnTo>
                    <a:lnTo>
                      <a:pt x="3225" y="313"/>
                    </a:lnTo>
                    <a:lnTo>
                      <a:pt x="3176" y="275"/>
                    </a:lnTo>
                    <a:lnTo>
                      <a:pt x="3123" y="243"/>
                    </a:lnTo>
                    <a:lnTo>
                      <a:pt x="3066" y="217"/>
                    </a:lnTo>
                    <a:lnTo>
                      <a:pt x="3006" y="198"/>
                    </a:lnTo>
                    <a:lnTo>
                      <a:pt x="2943" y="186"/>
                    </a:lnTo>
                    <a:lnTo>
                      <a:pt x="2878" y="182"/>
                    </a:lnTo>
                    <a:close/>
                    <a:moveTo>
                      <a:pt x="2603" y="0"/>
                    </a:moveTo>
                    <a:lnTo>
                      <a:pt x="3154" y="0"/>
                    </a:lnTo>
                    <a:lnTo>
                      <a:pt x="3193" y="4"/>
                    </a:lnTo>
                    <a:lnTo>
                      <a:pt x="3231" y="14"/>
                    </a:lnTo>
                    <a:lnTo>
                      <a:pt x="3268" y="30"/>
                    </a:lnTo>
                    <a:lnTo>
                      <a:pt x="3299" y="52"/>
                    </a:lnTo>
                    <a:lnTo>
                      <a:pt x="3327" y="81"/>
                    </a:lnTo>
                    <a:lnTo>
                      <a:pt x="3350" y="114"/>
                    </a:lnTo>
                    <a:lnTo>
                      <a:pt x="3625" y="589"/>
                    </a:lnTo>
                    <a:lnTo>
                      <a:pt x="3642" y="626"/>
                    </a:lnTo>
                    <a:lnTo>
                      <a:pt x="3653" y="664"/>
                    </a:lnTo>
                    <a:lnTo>
                      <a:pt x="3657" y="703"/>
                    </a:lnTo>
                    <a:lnTo>
                      <a:pt x="3653" y="742"/>
                    </a:lnTo>
                    <a:lnTo>
                      <a:pt x="3642" y="782"/>
                    </a:lnTo>
                    <a:lnTo>
                      <a:pt x="3625" y="817"/>
                    </a:lnTo>
                    <a:lnTo>
                      <a:pt x="3350" y="1293"/>
                    </a:lnTo>
                    <a:lnTo>
                      <a:pt x="3327" y="1326"/>
                    </a:lnTo>
                    <a:lnTo>
                      <a:pt x="3299" y="1355"/>
                    </a:lnTo>
                    <a:lnTo>
                      <a:pt x="3268" y="1377"/>
                    </a:lnTo>
                    <a:lnTo>
                      <a:pt x="3231" y="1394"/>
                    </a:lnTo>
                    <a:lnTo>
                      <a:pt x="3193" y="1405"/>
                    </a:lnTo>
                    <a:lnTo>
                      <a:pt x="3154" y="1409"/>
                    </a:lnTo>
                    <a:lnTo>
                      <a:pt x="2747" y="1409"/>
                    </a:lnTo>
                    <a:lnTo>
                      <a:pt x="2744" y="1409"/>
                    </a:lnTo>
                    <a:lnTo>
                      <a:pt x="2738" y="1409"/>
                    </a:lnTo>
                    <a:lnTo>
                      <a:pt x="2729" y="1411"/>
                    </a:lnTo>
                    <a:lnTo>
                      <a:pt x="2717" y="1413"/>
                    </a:lnTo>
                    <a:lnTo>
                      <a:pt x="2703" y="1416"/>
                    </a:lnTo>
                    <a:lnTo>
                      <a:pt x="2686" y="1422"/>
                    </a:lnTo>
                    <a:lnTo>
                      <a:pt x="2669" y="1430"/>
                    </a:lnTo>
                    <a:lnTo>
                      <a:pt x="2650" y="1437"/>
                    </a:lnTo>
                    <a:lnTo>
                      <a:pt x="2631" y="1449"/>
                    </a:lnTo>
                    <a:lnTo>
                      <a:pt x="2612" y="1462"/>
                    </a:lnTo>
                    <a:lnTo>
                      <a:pt x="2594" y="1478"/>
                    </a:lnTo>
                    <a:lnTo>
                      <a:pt x="2578" y="1496"/>
                    </a:lnTo>
                    <a:lnTo>
                      <a:pt x="2563" y="1519"/>
                    </a:lnTo>
                    <a:lnTo>
                      <a:pt x="2549" y="1543"/>
                    </a:lnTo>
                    <a:lnTo>
                      <a:pt x="2540" y="1572"/>
                    </a:lnTo>
                    <a:lnTo>
                      <a:pt x="2532" y="1604"/>
                    </a:lnTo>
                    <a:lnTo>
                      <a:pt x="2530" y="1640"/>
                    </a:lnTo>
                    <a:lnTo>
                      <a:pt x="2531" y="1681"/>
                    </a:lnTo>
                    <a:lnTo>
                      <a:pt x="2536" y="1725"/>
                    </a:lnTo>
                    <a:lnTo>
                      <a:pt x="3078" y="2661"/>
                    </a:lnTo>
                    <a:lnTo>
                      <a:pt x="3103" y="2710"/>
                    </a:lnTo>
                    <a:lnTo>
                      <a:pt x="3121" y="2760"/>
                    </a:lnTo>
                    <a:lnTo>
                      <a:pt x="3133" y="2812"/>
                    </a:lnTo>
                    <a:lnTo>
                      <a:pt x="3140" y="2864"/>
                    </a:lnTo>
                    <a:lnTo>
                      <a:pt x="3140" y="2918"/>
                    </a:lnTo>
                    <a:lnTo>
                      <a:pt x="3133" y="2970"/>
                    </a:lnTo>
                    <a:lnTo>
                      <a:pt x="3121" y="3023"/>
                    </a:lnTo>
                    <a:lnTo>
                      <a:pt x="3103" y="3074"/>
                    </a:lnTo>
                    <a:lnTo>
                      <a:pt x="3078" y="3122"/>
                    </a:lnTo>
                    <a:lnTo>
                      <a:pt x="2523" y="4086"/>
                    </a:lnTo>
                    <a:lnTo>
                      <a:pt x="2493" y="4130"/>
                    </a:lnTo>
                    <a:lnTo>
                      <a:pt x="2459" y="4172"/>
                    </a:lnTo>
                    <a:lnTo>
                      <a:pt x="2420" y="4209"/>
                    </a:lnTo>
                    <a:lnTo>
                      <a:pt x="2378" y="4241"/>
                    </a:lnTo>
                    <a:lnTo>
                      <a:pt x="2332" y="4269"/>
                    </a:lnTo>
                    <a:lnTo>
                      <a:pt x="2284" y="4291"/>
                    </a:lnTo>
                    <a:lnTo>
                      <a:pt x="2233" y="4307"/>
                    </a:lnTo>
                    <a:lnTo>
                      <a:pt x="2179" y="4316"/>
                    </a:lnTo>
                    <a:lnTo>
                      <a:pt x="2125" y="4320"/>
                    </a:lnTo>
                    <a:lnTo>
                      <a:pt x="1013" y="4320"/>
                    </a:lnTo>
                    <a:lnTo>
                      <a:pt x="959" y="4316"/>
                    </a:lnTo>
                    <a:lnTo>
                      <a:pt x="907" y="4307"/>
                    </a:lnTo>
                    <a:lnTo>
                      <a:pt x="856" y="4291"/>
                    </a:lnTo>
                    <a:lnTo>
                      <a:pt x="808" y="4269"/>
                    </a:lnTo>
                    <a:lnTo>
                      <a:pt x="762" y="4241"/>
                    </a:lnTo>
                    <a:lnTo>
                      <a:pt x="719" y="4210"/>
                    </a:lnTo>
                    <a:lnTo>
                      <a:pt x="681" y="4172"/>
                    </a:lnTo>
                    <a:lnTo>
                      <a:pt x="647" y="4131"/>
                    </a:lnTo>
                    <a:lnTo>
                      <a:pt x="616" y="4086"/>
                    </a:lnTo>
                    <a:lnTo>
                      <a:pt x="60" y="3121"/>
                    </a:lnTo>
                    <a:lnTo>
                      <a:pt x="37" y="3072"/>
                    </a:lnTo>
                    <a:lnTo>
                      <a:pt x="18" y="3021"/>
                    </a:lnTo>
                    <a:lnTo>
                      <a:pt x="5" y="2970"/>
                    </a:lnTo>
                    <a:lnTo>
                      <a:pt x="0" y="2918"/>
                    </a:lnTo>
                    <a:lnTo>
                      <a:pt x="0" y="2864"/>
                    </a:lnTo>
                    <a:lnTo>
                      <a:pt x="5" y="2812"/>
                    </a:lnTo>
                    <a:lnTo>
                      <a:pt x="18" y="2761"/>
                    </a:lnTo>
                    <a:lnTo>
                      <a:pt x="37" y="2710"/>
                    </a:lnTo>
                    <a:lnTo>
                      <a:pt x="60" y="2661"/>
                    </a:lnTo>
                    <a:lnTo>
                      <a:pt x="616" y="1704"/>
                    </a:lnTo>
                    <a:lnTo>
                      <a:pt x="647" y="1659"/>
                    </a:lnTo>
                    <a:lnTo>
                      <a:pt x="681" y="1618"/>
                    </a:lnTo>
                    <a:lnTo>
                      <a:pt x="719" y="1583"/>
                    </a:lnTo>
                    <a:lnTo>
                      <a:pt x="762" y="1553"/>
                    </a:lnTo>
                    <a:lnTo>
                      <a:pt x="808" y="1526"/>
                    </a:lnTo>
                    <a:lnTo>
                      <a:pt x="856" y="1507"/>
                    </a:lnTo>
                    <a:lnTo>
                      <a:pt x="907" y="1492"/>
                    </a:lnTo>
                    <a:lnTo>
                      <a:pt x="959" y="1483"/>
                    </a:lnTo>
                    <a:lnTo>
                      <a:pt x="1013" y="1479"/>
                    </a:lnTo>
                    <a:lnTo>
                      <a:pt x="2125" y="1479"/>
                    </a:lnTo>
                    <a:lnTo>
                      <a:pt x="2171" y="1474"/>
                    </a:lnTo>
                    <a:lnTo>
                      <a:pt x="2211" y="1464"/>
                    </a:lnTo>
                    <a:lnTo>
                      <a:pt x="2243" y="1452"/>
                    </a:lnTo>
                    <a:lnTo>
                      <a:pt x="2272" y="1437"/>
                    </a:lnTo>
                    <a:lnTo>
                      <a:pt x="2296" y="1420"/>
                    </a:lnTo>
                    <a:lnTo>
                      <a:pt x="2314" y="1402"/>
                    </a:lnTo>
                    <a:lnTo>
                      <a:pt x="2328" y="1382"/>
                    </a:lnTo>
                    <a:lnTo>
                      <a:pt x="2339" y="1361"/>
                    </a:lnTo>
                    <a:lnTo>
                      <a:pt x="2347" y="1339"/>
                    </a:lnTo>
                    <a:lnTo>
                      <a:pt x="2352" y="1317"/>
                    </a:lnTo>
                    <a:lnTo>
                      <a:pt x="2353" y="1295"/>
                    </a:lnTo>
                    <a:lnTo>
                      <a:pt x="2353" y="1274"/>
                    </a:lnTo>
                    <a:lnTo>
                      <a:pt x="2352" y="1253"/>
                    </a:lnTo>
                    <a:lnTo>
                      <a:pt x="2349" y="1233"/>
                    </a:lnTo>
                    <a:lnTo>
                      <a:pt x="2345" y="1215"/>
                    </a:lnTo>
                    <a:lnTo>
                      <a:pt x="2341" y="1199"/>
                    </a:lnTo>
                    <a:lnTo>
                      <a:pt x="2336" y="1185"/>
                    </a:lnTo>
                    <a:lnTo>
                      <a:pt x="2332" y="1173"/>
                    </a:lnTo>
                    <a:lnTo>
                      <a:pt x="2328" y="1164"/>
                    </a:lnTo>
                    <a:lnTo>
                      <a:pt x="2326" y="1159"/>
                    </a:lnTo>
                    <a:lnTo>
                      <a:pt x="2326" y="1157"/>
                    </a:lnTo>
                    <a:lnTo>
                      <a:pt x="2132" y="817"/>
                    </a:lnTo>
                    <a:lnTo>
                      <a:pt x="2115" y="780"/>
                    </a:lnTo>
                    <a:lnTo>
                      <a:pt x="2104" y="742"/>
                    </a:lnTo>
                    <a:lnTo>
                      <a:pt x="2101" y="703"/>
                    </a:lnTo>
                    <a:lnTo>
                      <a:pt x="2104" y="664"/>
                    </a:lnTo>
                    <a:lnTo>
                      <a:pt x="2115" y="626"/>
                    </a:lnTo>
                    <a:lnTo>
                      <a:pt x="2132" y="589"/>
                    </a:lnTo>
                    <a:lnTo>
                      <a:pt x="2407" y="114"/>
                    </a:lnTo>
                    <a:lnTo>
                      <a:pt x="2429" y="81"/>
                    </a:lnTo>
                    <a:lnTo>
                      <a:pt x="2458" y="52"/>
                    </a:lnTo>
                    <a:lnTo>
                      <a:pt x="2489" y="30"/>
                    </a:lnTo>
                    <a:lnTo>
                      <a:pt x="2525" y="14"/>
                    </a:lnTo>
                    <a:lnTo>
                      <a:pt x="2563" y="4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íṣḷíḑe">
                <a:extLst>
                  <a:ext uri="{FF2B5EF4-FFF2-40B4-BE49-F238E27FC236}">
                    <a16:creationId xmlns:a16="http://schemas.microsoft.com/office/drawing/2014/main" id="{A4210BCE-D76C-4E20-B9B6-2A7086771D7A}"/>
                  </a:ext>
                </a:extLst>
              </p:cNvPr>
              <p:cNvSpPr/>
              <p:nvPr/>
            </p:nvSpPr>
            <p:spPr>
              <a:xfrm>
                <a:off x="2259870" y="4222376"/>
                <a:ext cx="831518" cy="481230"/>
              </a:xfrm>
              <a:prstGeom prst="rect">
                <a:avLst/>
              </a:prstGeom>
            </p:spPr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70C0"/>
                    </a:solidFill>
                  </a:rPr>
                  <a:t>02</a:t>
                </a:r>
                <a:endParaRPr lang="ru-RU" altLang="zh-CN" sz="3200" b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85896E78-99CD-494F-8114-3955FB0BB6A4}"/>
                </a:ext>
              </a:extLst>
            </p:cNvPr>
            <p:cNvCxnSpPr/>
            <p:nvPr/>
          </p:nvCxnSpPr>
          <p:spPr>
            <a:xfrm>
              <a:off x="6298285" y="1986719"/>
              <a:ext cx="5109488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14D01DEB-BFC4-4380-8782-10E127E80866}"/>
                </a:ext>
              </a:extLst>
            </p:cNvPr>
            <p:cNvCxnSpPr/>
            <p:nvPr/>
          </p:nvCxnSpPr>
          <p:spPr>
            <a:xfrm flipH="1">
              <a:off x="-1588" y="4866221"/>
              <a:ext cx="596629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íŝḻïḓe">
              <a:extLst>
                <a:ext uri="{FF2B5EF4-FFF2-40B4-BE49-F238E27FC236}">
                  <a16:creationId xmlns:a16="http://schemas.microsoft.com/office/drawing/2014/main" id="{7E73C31B-E813-4A33-925B-792342852763}"/>
                </a:ext>
              </a:extLst>
            </p:cNvPr>
            <p:cNvSpPr txBox="1"/>
            <p:nvPr/>
          </p:nvSpPr>
          <p:spPr bwMode="auto">
            <a:xfrm>
              <a:off x="6253571" y="1325102"/>
              <a:ext cx="4341765" cy="681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 defTabSz="914400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 b="1" dirty="0">
                  <a:ln/>
                </a:rPr>
                <a:t>借还书</a:t>
              </a:r>
              <a:endParaRPr lang="en-US" altLang="zh-CN" sz="3600" b="1" dirty="0">
                <a:ln/>
              </a:endParaRPr>
            </a:p>
          </p:txBody>
        </p:sp>
        <p:sp>
          <p:nvSpPr>
            <p:cNvPr id="47" name="iṩ1ïḋe">
              <a:extLst>
                <a:ext uri="{FF2B5EF4-FFF2-40B4-BE49-F238E27FC236}">
                  <a16:creationId xmlns:a16="http://schemas.microsoft.com/office/drawing/2014/main" id="{38F00FB6-EE97-45B4-BDE6-C4B2855C91E9}"/>
                </a:ext>
              </a:extLst>
            </p:cNvPr>
            <p:cNvSpPr txBox="1"/>
            <p:nvPr/>
          </p:nvSpPr>
          <p:spPr bwMode="auto">
            <a:xfrm>
              <a:off x="2057258" y="4812748"/>
              <a:ext cx="3892900" cy="49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defTabSz="914377">
                <a:lnSpc>
                  <a:spcPct val="100000"/>
                </a:lnSpc>
                <a:spcBef>
                  <a:spcPct val="0"/>
                </a:spcBef>
                <a:buFontTx/>
                <a:buNone/>
                <a:defRPr sz="3600" b="1"/>
              </a:lvl1pPr>
              <a:lvl2pPr marL="457189" defTabSz="914377"/>
              <a:lvl3pPr marL="914377" defTabSz="914377"/>
              <a:lvl4pPr marL="1371566" defTabSz="914377"/>
              <a:lvl5pPr marL="1828754" defTabSz="914377"/>
              <a:lvl6pPr marL="2285943" defTabSz="914377"/>
              <a:lvl7pPr marL="2743131" defTabSz="914377"/>
              <a:lvl8pPr marL="3200320" defTabSz="914377"/>
              <a:lvl9pPr marL="3657509" defTabSz="914377"/>
            </a:lstStyle>
            <a:p>
              <a:pPr algn="ctr" defTabSz="914400"/>
              <a:r>
                <a:rPr lang="zh-CN" altLang="en-US" dirty="0">
                  <a:ln/>
                </a:rPr>
                <a:t>学习</a:t>
              </a:r>
              <a:endParaRPr lang="en-US" altLang="zh-CN" dirty="0">
                <a:ln/>
              </a:endParaRPr>
            </a:p>
            <a:p>
              <a:pPr algn="ctr" defTabSz="914400"/>
              <a:r>
                <a:rPr lang="zh-CN" altLang="en-US" sz="2800" dirty="0">
                  <a:ln/>
                </a:rPr>
                <a:t>（看、听、讨论、上网</a:t>
              </a:r>
              <a:r>
                <a:rPr lang="en-US" altLang="zh-CN" sz="2800" dirty="0">
                  <a:ln/>
                </a:rPr>
                <a:t>……</a:t>
              </a:r>
              <a:r>
                <a:rPr lang="zh-CN" altLang="en-US" sz="2800" dirty="0">
                  <a:ln/>
                </a:rPr>
                <a:t>）</a:t>
              </a:r>
              <a:endParaRPr lang="en-US" altLang="zh-CN" sz="2800" dirty="0">
                <a:ln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76F553E-020F-4287-A1D0-62D17501E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19" y="3128198"/>
            <a:ext cx="1825139" cy="1368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A2DB504-4BBD-4D4C-8794-8E8DCA11F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03" y="2443243"/>
            <a:ext cx="1825137" cy="1368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F3741C3-8FA0-4F7E-B608-571B2ED76C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17" y="2001116"/>
            <a:ext cx="2745600" cy="20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B2591AAC-9310-4771-9118-637D9FB3BC75}"/>
              </a:ext>
            </a:extLst>
          </p:cNvPr>
          <p:cNvSpPr txBox="1"/>
          <p:nvPr/>
        </p:nvSpPr>
        <p:spPr>
          <a:xfrm>
            <a:off x="8845748" y="533701"/>
            <a:ext cx="1630681" cy="1200329"/>
          </a:xfrm>
          <a:prstGeom prst="rect">
            <a:avLst/>
          </a:prstGeom>
          <a:solidFill>
            <a:srgbClr val="F08A5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借阅服务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馆际互借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文献传递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D7372CE-E772-48C2-A77F-D16DD9AB0F01}"/>
              </a:ext>
            </a:extLst>
          </p:cNvPr>
          <p:cNvSpPr txBox="1"/>
          <p:nvPr/>
        </p:nvSpPr>
        <p:spPr>
          <a:xfrm>
            <a:off x="301449" y="3313101"/>
            <a:ext cx="2372956" cy="1827552"/>
          </a:xfrm>
          <a:prstGeom prst="rect">
            <a:avLst/>
          </a:prstGeom>
          <a:solidFill>
            <a:srgbClr val="F08A5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空间与设施服务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教育与培训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参考咨询服务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校外访问</a:t>
            </a: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……</a:t>
            </a:r>
            <a:endParaRPr lang="zh-CN" altLang="en-US" sz="2400" dirty="0">
              <a:ln/>
              <a:solidFill>
                <a:schemeClr val="tx1"/>
              </a:solidFill>
              <a:latin typeface="+mn-ea"/>
              <a:ea typeface="+mn-ea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CDE7D76-F352-42BE-A07B-38FB268A5ED8}"/>
              </a:ext>
            </a:extLst>
          </p:cNvPr>
          <p:cNvCxnSpPr>
            <a:cxnSpLocks/>
          </p:cNvCxnSpPr>
          <p:nvPr/>
        </p:nvCxnSpPr>
        <p:spPr>
          <a:xfrm flipV="1">
            <a:off x="7667897" y="1475411"/>
            <a:ext cx="1177851" cy="10116"/>
          </a:xfrm>
          <a:prstGeom prst="line">
            <a:avLst/>
          </a:prstGeom>
          <a:ln w="38100">
            <a:solidFill>
              <a:srgbClr val="21390B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7712E9D1-1EC6-481F-9F4F-497BEDBA735E}"/>
              </a:ext>
            </a:extLst>
          </p:cNvPr>
          <p:cNvCxnSpPr>
            <a:cxnSpLocks/>
          </p:cNvCxnSpPr>
          <p:nvPr/>
        </p:nvCxnSpPr>
        <p:spPr>
          <a:xfrm>
            <a:off x="2674405" y="4903997"/>
            <a:ext cx="672299" cy="0"/>
          </a:xfrm>
          <a:prstGeom prst="line">
            <a:avLst/>
          </a:prstGeom>
          <a:ln w="38100">
            <a:solidFill>
              <a:srgbClr val="21390B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590538" y="2131914"/>
            <a:ext cx="9376283" cy="202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j-ea"/>
                <a:ea typeface="+mj-ea"/>
              </a:rPr>
              <a:t>可供外借的资源：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中外文普通图书、</a:t>
            </a:r>
            <a:r>
              <a:rPr lang="en-US" altLang="zh-CN" sz="3200" b="1" dirty="0" err="1">
                <a:solidFill>
                  <a:srgbClr val="F08A51"/>
                </a:solidFill>
                <a:latin typeface="+mj-ea"/>
                <a:ea typeface="+mj-ea"/>
              </a:rPr>
              <a:t>ipad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、</a:t>
            </a:r>
            <a:r>
              <a:rPr lang="en-US" altLang="zh-CN" sz="3200" b="1" dirty="0">
                <a:solidFill>
                  <a:srgbClr val="F08A51"/>
                </a:solidFill>
                <a:latin typeface="+mj-ea"/>
                <a:ea typeface="+mj-ea"/>
              </a:rPr>
              <a:t>kindle</a:t>
            </a:r>
          </a:p>
          <a:p>
            <a:pPr>
              <a:lnSpc>
                <a:spcPct val="110000"/>
              </a:lnSpc>
            </a:pPr>
            <a:endParaRPr lang="en-US" altLang="zh-CN" b="1" dirty="0">
              <a:solidFill>
                <a:srgbClr val="672445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solidFill>
                <a:srgbClr val="672445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j-ea"/>
                <a:ea typeface="+mj-ea"/>
              </a:rPr>
              <a:t>不可外借文献：</a:t>
            </a:r>
            <a:r>
              <a:rPr lang="zh-CN" altLang="en-US" b="1" dirty="0">
                <a:solidFill>
                  <a:srgbClr val="F08A51"/>
                </a:solidFill>
                <a:latin typeface="+mj-ea"/>
                <a:ea typeface="+mj-ea"/>
              </a:rPr>
              <a:t>特色文献、工具书、报刊等</a:t>
            </a:r>
            <a:endParaRPr lang="en-US" altLang="zh-CN" b="1" dirty="0">
              <a:solidFill>
                <a:srgbClr val="F08A5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8045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6FEACAB-46E7-4FAF-A908-13621E67D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842503"/>
              </p:ext>
            </p:extLst>
          </p:nvPr>
        </p:nvGraphicFramePr>
        <p:xfrm>
          <a:off x="475650" y="1188445"/>
          <a:ext cx="11343019" cy="553418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65658">
                  <a:extLst>
                    <a:ext uri="{9D8B030D-6E8A-4147-A177-3AD203B41FA5}">
                      <a16:colId xmlns:a16="http://schemas.microsoft.com/office/drawing/2014/main" val="3322516785"/>
                    </a:ext>
                  </a:extLst>
                </a:gridCol>
                <a:gridCol w="1417578">
                  <a:extLst>
                    <a:ext uri="{9D8B030D-6E8A-4147-A177-3AD203B41FA5}">
                      <a16:colId xmlns:a16="http://schemas.microsoft.com/office/drawing/2014/main" val="3844491665"/>
                    </a:ext>
                  </a:extLst>
                </a:gridCol>
                <a:gridCol w="4258491">
                  <a:extLst>
                    <a:ext uri="{9D8B030D-6E8A-4147-A177-3AD203B41FA5}">
                      <a16:colId xmlns:a16="http://schemas.microsoft.com/office/drawing/2014/main" val="818794871"/>
                    </a:ext>
                  </a:extLst>
                </a:gridCol>
                <a:gridCol w="2246811">
                  <a:extLst>
                    <a:ext uri="{9D8B030D-6E8A-4147-A177-3AD203B41FA5}">
                      <a16:colId xmlns:a16="http://schemas.microsoft.com/office/drawing/2014/main" val="2294435484"/>
                    </a:ext>
                  </a:extLst>
                </a:gridCol>
                <a:gridCol w="1554481">
                  <a:extLst>
                    <a:ext uri="{9D8B030D-6E8A-4147-A177-3AD203B41FA5}">
                      <a16:colId xmlns:a16="http://schemas.microsoft.com/office/drawing/2014/main" val="3385582192"/>
                    </a:ext>
                  </a:extLst>
                </a:gridCol>
              </a:tblGrid>
              <a:tr h="7472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读者类型</a:t>
                      </a:r>
                      <a:endParaRPr lang="zh-CN" altLang="en-US" sz="2400" dirty="0"/>
                    </a:p>
                  </a:txBody>
                  <a:tcPr marL="0" marR="0" marT="0" marB="0" anchor="ctr">
                    <a:solidFill>
                      <a:srgbClr val="F08A5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借阅册数</a:t>
                      </a:r>
                      <a:endParaRPr lang="zh-CN" altLang="en-US" sz="2400" dirty="0"/>
                    </a:p>
                  </a:txBody>
                  <a:tcPr marL="0" marR="0" marT="0" marB="0" anchor="ctr">
                    <a:solidFill>
                      <a:srgbClr val="F08A5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文献类型</a:t>
                      </a:r>
                      <a:endParaRPr lang="zh-CN" altLang="en-US" sz="2400" dirty="0"/>
                    </a:p>
                  </a:txBody>
                  <a:tcPr marL="0" marR="0" marT="0" marB="0" anchor="ctr">
                    <a:solidFill>
                      <a:srgbClr val="F08A5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借阅期限</a:t>
                      </a:r>
                      <a:endParaRPr lang="zh-CN" altLang="en-US" sz="2400" dirty="0"/>
                    </a:p>
                  </a:txBody>
                  <a:tcPr marL="0" marR="0" marT="0" marB="0" anchor="ctr">
                    <a:solidFill>
                      <a:srgbClr val="F08A5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可预约册数</a:t>
                      </a:r>
                      <a:endParaRPr lang="zh-CN" altLang="en-US" sz="2000" dirty="0"/>
                    </a:p>
                  </a:txBody>
                  <a:tcPr marL="0" marR="0" marT="0" marB="0" anchor="ctr">
                    <a:solidFill>
                      <a:srgbClr val="F08A5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142519"/>
                  </a:ext>
                </a:extLst>
              </a:tr>
              <a:tr h="506164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教职员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普通图书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60</a:t>
                      </a:r>
                      <a:r>
                        <a:rPr lang="zh-CN" altLang="en-US" sz="2000" dirty="0"/>
                        <a:t>天，可续借</a:t>
                      </a:r>
                      <a:r>
                        <a:rPr lang="en-US" altLang="zh-CN" sz="2000" dirty="0"/>
                        <a:t>30</a:t>
                      </a:r>
                      <a:r>
                        <a:rPr lang="zh-CN" altLang="en-US" sz="2000" dirty="0"/>
                        <a:t>天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/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0813345"/>
                  </a:ext>
                </a:extLst>
              </a:tr>
              <a:tr h="5061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平板电脑、</a:t>
                      </a:r>
                      <a:r>
                        <a:rPr lang="en-US" altLang="zh-CN" sz="2000" dirty="0"/>
                        <a:t>Kindle</a:t>
                      </a:r>
                      <a:r>
                        <a:rPr lang="zh-CN" altLang="en-US" sz="2000" dirty="0"/>
                        <a:t>（多媒体阅览室）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15</a:t>
                      </a:r>
                      <a:r>
                        <a:rPr lang="zh-CN" altLang="en-US" sz="2000" dirty="0"/>
                        <a:t>天，不可续借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084021"/>
                  </a:ext>
                </a:extLst>
              </a:tr>
              <a:tr h="506164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研究生</a:t>
                      </a:r>
                      <a:r>
                        <a:rPr lang="en-US" altLang="zh-CN" sz="2000" b="1" dirty="0"/>
                        <a:t>/</a:t>
                      </a:r>
                      <a:r>
                        <a:rPr lang="zh-CN" altLang="en-US" sz="2000" b="1" dirty="0"/>
                        <a:t>博士生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普通图书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60</a:t>
                      </a:r>
                      <a:r>
                        <a:rPr lang="zh-CN" altLang="en-US" sz="2000" b="1" dirty="0"/>
                        <a:t>天，可续借</a:t>
                      </a:r>
                      <a:r>
                        <a:rPr lang="en-US" altLang="zh-CN" sz="2000" b="1" dirty="0"/>
                        <a:t>30</a:t>
                      </a:r>
                      <a:r>
                        <a:rPr lang="zh-CN" altLang="en-US" sz="2000" b="1" dirty="0"/>
                        <a:t>天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1"/>
                        <a:t>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45004"/>
                  </a:ext>
                </a:extLst>
              </a:tr>
              <a:tr h="5061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平板电脑、</a:t>
                      </a:r>
                      <a:r>
                        <a:rPr lang="en-US" altLang="zh-CN" sz="2000" b="1" dirty="0"/>
                        <a:t>Kindle</a:t>
                      </a:r>
                      <a:r>
                        <a:rPr lang="zh-CN" altLang="en-US" sz="2000" b="1" dirty="0"/>
                        <a:t>（多媒体阅览室）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15</a:t>
                      </a:r>
                      <a:r>
                        <a:rPr lang="zh-CN" altLang="en-US" sz="2000" b="1" dirty="0"/>
                        <a:t>天，不可续借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38889"/>
                  </a:ext>
                </a:extLst>
              </a:tr>
              <a:tr h="506164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b="0" i="0" dirty="0"/>
                        <a:t>本科生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/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i="0" dirty="0"/>
                        <a:t>普通图书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/>
                        <a:t>30</a:t>
                      </a:r>
                      <a:r>
                        <a:rPr lang="zh-CN" altLang="en-US" sz="2000" b="0" i="0" dirty="0"/>
                        <a:t>天，可续借</a:t>
                      </a:r>
                      <a:r>
                        <a:rPr lang="en-US" altLang="zh-CN" sz="2000" b="0" i="0" dirty="0"/>
                        <a:t>30</a:t>
                      </a:r>
                      <a:r>
                        <a:rPr lang="zh-CN" altLang="en-US" sz="2000" b="0" i="0" dirty="0"/>
                        <a:t>天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/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807993"/>
                  </a:ext>
                </a:extLst>
              </a:tr>
              <a:tr h="5061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i="0" dirty="0"/>
                        <a:t>平板电脑、</a:t>
                      </a:r>
                      <a:r>
                        <a:rPr lang="en-US" altLang="zh-CN" sz="2000" b="0" i="0" dirty="0"/>
                        <a:t>Kindle</a:t>
                      </a:r>
                      <a:r>
                        <a:rPr lang="zh-CN" altLang="en-US" sz="2000" b="0" i="0" dirty="0"/>
                        <a:t>（多媒体阅览室）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/>
                        <a:t>15</a:t>
                      </a:r>
                      <a:r>
                        <a:rPr lang="zh-CN" altLang="en-US" sz="2000" b="0" i="0" dirty="0"/>
                        <a:t>天，不可续借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11433"/>
                  </a:ext>
                </a:extLst>
              </a:tr>
              <a:tr h="7376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继续教育学院</a:t>
                      </a:r>
                      <a:endParaRPr lang="en-US" altLang="zh-CN" sz="2000" dirty="0"/>
                    </a:p>
                    <a:p>
                      <a:pPr algn="ctr"/>
                      <a:r>
                        <a:rPr lang="zh-CN" altLang="en-US" sz="2000" dirty="0"/>
                        <a:t>学生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普通图书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30</a:t>
                      </a:r>
                      <a:r>
                        <a:rPr lang="zh-CN" altLang="en-US" sz="2000" dirty="0"/>
                        <a:t>天，不可续借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不可预约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6236105"/>
                  </a:ext>
                </a:extLst>
              </a:tr>
              <a:tr h="5061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/>
                        <a:t>校内其他人员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/>
                        <a:t>普通图书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30</a:t>
                      </a:r>
                      <a:r>
                        <a:rPr lang="zh-CN" altLang="en-US" sz="2000" dirty="0"/>
                        <a:t>天，不可续借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不可预约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2589869"/>
                  </a:ext>
                </a:extLst>
              </a:tr>
              <a:tr h="5061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/>
                        <a:t>校友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/>
                        <a:t>普通图书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/>
                        <a:t>90</a:t>
                      </a:r>
                      <a:r>
                        <a:rPr lang="zh-CN" altLang="en-US" sz="2000"/>
                        <a:t>天，不可续借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不可预约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7929886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754702BD-62C5-4D0C-B53F-78B8A0C817F6}"/>
              </a:ext>
            </a:extLst>
          </p:cNvPr>
          <p:cNvSpPr/>
          <p:nvPr/>
        </p:nvSpPr>
        <p:spPr>
          <a:xfrm>
            <a:off x="475649" y="2953721"/>
            <a:ext cx="11343019" cy="1001815"/>
          </a:xfrm>
          <a:prstGeom prst="rect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27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C857E5B-54B7-425B-ACC8-DA378E455706}"/>
              </a:ext>
            </a:extLst>
          </p:cNvPr>
          <p:cNvSpPr txBox="1"/>
          <p:nvPr/>
        </p:nvSpPr>
        <p:spPr>
          <a:xfrm>
            <a:off x="501303" y="1164823"/>
            <a:ext cx="11291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n-ea"/>
                <a:ea typeface="+mn-ea"/>
              </a:rPr>
              <a:t>借书</a:t>
            </a:r>
            <a:r>
              <a:rPr lang="en-US" altLang="zh-CN" b="1" dirty="0">
                <a:latin typeface="+mn-ea"/>
                <a:ea typeface="+mn-ea"/>
              </a:rPr>
              <a:t>/</a:t>
            </a:r>
            <a:r>
              <a:rPr lang="zh-CN" altLang="en-US" b="1" dirty="0">
                <a:latin typeface="+mn-ea"/>
                <a:ea typeface="+mn-ea"/>
              </a:rPr>
              <a:t>还书：在各个阅览室通过自助借还书机上进行</a:t>
            </a: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015566F0-1CA3-4FF3-B527-766D27324F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42" y="4735017"/>
            <a:ext cx="2423776" cy="199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CA0394-AE77-40CD-8052-7A1AC28DC1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18" y="1822875"/>
            <a:ext cx="1828323" cy="216569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8D2F51C-27FF-44E2-85A7-5CCDC0FEC5B8}"/>
              </a:ext>
            </a:extLst>
          </p:cNvPr>
          <p:cNvSpPr txBox="1"/>
          <p:nvPr/>
        </p:nvSpPr>
        <p:spPr>
          <a:xfrm>
            <a:off x="375982" y="4211797"/>
            <a:ext cx="928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n-ea"/>
                <a:ea typeface="+mn-ea"/>
              </a:rPr>
              <a:t>借还书遇到问题：总馆二楼的服务台、文化苑服务台</a:t>
            </a:r>
            <a:endParaRPr lang="en-US" altLang="zh-CN" b="1" dirty="0">
              <a:latin typeface="+mn-ea"/>
              <a:ea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9F9F16-0A01-4974-9A1F-09DB66B5AC58}"/>
              </a:ext>
            </a:extLst>
          </p:cNvPr>
          <p:cNvSpPr txBox="1"/>
          <p:nvPr/>
        </p:nvSpPr>
        <p:spPr>
          <a:xfrm>
            <a:off x="5150793" y="5016068"/>
            <a:ext cx="4216944" cy="1138773"/>
          </a:xfrm>
          <a:prstGeom prst="rect">
            <a:avLst/>
          </a:prstGeom>
          <a:solidFill>
            <a:srgbClr val="F08A51">
              <a:alpha val="4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atin typeface="+mn-ea"/>
                <a:ea typeface="+mn-ea"/>
              </a:rPr>
              <a:t>总馆和文华苑分馆的图书可以</a:t>
            </a:r>
            <a:r>
              <a:rPr lang="zh-CN" altLang="en-US" sz="4400" b="1" dirty="0">
                <a:solidFill>
                  <a:srgbClr val="C00000"/>
                </a:solidFill>
                <a:latin typeface="+mn-ea"/>
                <a:ea typeface="+mn-ea"/>
              </a:rPr>
              <a:t>通还</a:t>
            </a:r>
            <a:endParaRPr lang="en-US" altLang="zh-CN" sz="44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A25A637-3BE2-4E65-9822-16C47B5267F7}"/>
              </a:ext>
            </a:extLst>
          </p:cNvPr>
          <p:cNvSpPr txBox="1"/>
          <p:nvPr/>
        </p:nvSpPr>
        <p:spPr>
          <a:xfrm>
            <a:off x="2014271" y="2222177"/>
            <a:ext cx="397174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1600" dirty="0"/>
              <a:t>自助借还书机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680ADB-481B-40D8-B73C-D02559BBF9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39" y="1822874"/>
            <a:ext cx="2906744" cy="218005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20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B641FDB-70CC-421E-83E0-B0AE5C02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4FEDDFB-FFF1-4337-A418-D5057A175807}"/>
              </a:ext>
            </a:extLst>
          </p:cNvPr>
          <p:cNvSpPr/>
          <p:nvPr/>
        </p:nvSpPr>
        <p:spPr>
          <a:xfrm>
            <a:off x="2089" y="0"/>
            <a:ext cx="12187823" cy="6811765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1F87F0-A834-4D54-B6AC-1F359942E698}"/>
              </a:ext>
            </a:extLst>
          </p:cNvPr>
          <p:cNvSpPr txBox="1"/>
          <p:nvPr/>
        </p:nvSpPr>
        <p:spPr>
          <a:xfrm>
            <a:off x="-4785915" y="1280970"/>
            <a:ext cx="5004000" cy="684000"/>
          </a:xfrm>
          <a:prstGeom prst="rect">
            <a:avLst/>
          </a:prstGeom>
          <a:ln w="38100">
            <a:noFill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/>
          </a:lstStyle>
          <a:p>
            <a:r>
              <a:rPr lang="zh-CN" altLang="en-US" sz="3200" b="1" dirty="0">
                <a:solidFill>
                  <a:schemeClr val="bg1"/>
                </a:solidFill>
              </a:rPr>
              <a:t>图书馆是储存知识的场所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EA871F-6474-41AE-BC5A-8A13DFFECB15}"/>
              </a:ext>
            </a:extLst>
          </p:cNvPr>
          <p:cNvSpPr txBox="1"/>
          <p:nvPr/>
        </p:nvSpPr>
        <p:spPr>
          <a:xfrm>
            <a:off x="-3385086" y="2561940"/>
            <a:ext cx="3850636" cy="684000"/>
          </a:xfrm>
          <a:prstGeom prst="rect">
            <a:avLst/>
          </a:prstGeom>
          <a:ln w="38100">
            <a:noFill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/>
          </a:lstStyle>
          <a:p>
            <a:r>
              <a:rPr lang="zh-CN" altLang="en-US" sz="3200" b="1" dirty="0">
                <a:solidFill>
                  <a:schemeClr val="bg1"/>
                </a:solidFill>
              </a:rPr>
              <a:t>凝聚智慧的空间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FC4E46-DBBB-44FB-937F-101D026C97BC}"/>
              </a:ext>
            </a:extLst>
          </p:cNvPr>
          <p:cNvSpPr txBox="1"/>
          <p:nvPr/>
        </p:nvSpPr>
        <p:spPr>
          <a:xfrm>
            <a:off x="-5658588" y="4209031"/>
            <a:ext cx="5658588" cy="684000"/>
          </a:xfrm>
          <a:prstGeom prst="rect">
            <a:avLst/>
          </a:prstGeom>
          <a:ln w="38100">
            <a:noFill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/>
          </a:lstStyle>
          <a:p>
            <a:r>
              <a:rPr lang="zh-CN" altLang="en-US" sz="3200" b="1" dirty="0">
                <a:solidFill>
                  <a:schemeClr val="bg1"/>
                </a:solidFill>
              </a:rPr>
              <a:t>是人类智慧最集中展现的地方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A4226E-5879-4FF5-8094-4E4A6316DA12}"/>
              </a:ext>
            </a:extLst>
          </p:cNvPr>
          <p:cNvSpPr txBox="1"/>
          <p:nvPr/>
        </p:nvSpPr>
        <p:spPr>
          <a:xfrm>
            <a:off x="-2070952" y="5577030"/>
            <a:ext cx="3316779" cy="684000"/>
          </a:xfrm>
          <a:prstGeom prst="rect">
            <a:avLst/>
          </a:prstGeom>
          <a:ln w="38100">
            <a:noFill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/>
          </a:lstStyle>
          <a:p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7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87305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6 -0.00417 L 0.525 -0.002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0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78555 -0.0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7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47356 0.003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hidden="1">
            <a:extLst>
              <a:ext uri="{FF2B5EF4-FFF2-40B4-BE49-F238E27FC236}">
                <a16:creationId xmlns:a16="http://schemas.microsoft.com/office/drawing/2014/main" id="{F6B150EF-2570-486E-9893-D62DD0AEC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74" y="2771569"/>
            <a:ext cx="8309196" cy="354090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-24654"/>
            <a:ext cx="10850563" cy="1028699"/>
          </a:xfrm>
        </p:spPr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669924" y="1094721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    如何借书？</a:t>
            </a:r>
            <a:endParaRPr lang="zh-CN" altLang="en-US" sz="2000" dirty="0">
              <a:latin typeface="+mj-ea"/>
              <a:ea typeface="+mj-ea"/>
            </a:endParaRPr>
          </a:p>
        </p:txBody>
      </p:sp>
      <p:grpSp>
        <p:nvGrpSpPr>
          <p:cNvPr id="13" name="ïşļîḍè">
            <a:extLst>
              <a:ext uri="{FF2B5EF4-FFF2-40B4-BE49-F238E27FC236}">
                <a16:creationId xmlns:a16="http://schemas.microsoft.com/office/drawing/2014/main" id="{D9785D4D-234B-4342-B83D-96BE17CCD8D9}"/>
              </a:ext>
            </a:extLst>
          </p:cNvPr>
          <p:cNvGrpSpPr/>
          <p:nvPr/>
        </p:nvGrpSpPr>
        <p:grpSpPr>
          <a:xfrm>
            <a:off x="703728" y="1865886"/>
            <a:ext cx="2390047" cy="1047286"/>
            <a:chOff x="694193" y="4190166"/>
            <a:chExt cx="1580391" cy="692506"/>
          </a:xfrm>
        </p:grpSpPr>
        <p:sp>
          <p:nvSpPr>
            <p:cNvPr id="58" name="iśḷîḑè">
              <a:extLst>
                <a:ext uri="{FF2B5EF4-FFF2-40B4-BE49-F238E27FC236}">
                  <a16:creationId xmlns:a16="http://schemas.microsoft.com/office/drawing/2014/main" id="{CAED96B4-2583-4C13-9E20-D6DE6F570158}"/>
                </a:ext>
              </a:extLst>
            </p:cNvPr>
            <p:cNvSpPr/>
            <p:nvPr/>
          </p:nvSpPr>
          <p:spPr bwMode="auto">
            <a:xfrm>
              <a:off x="1134723" y="4190166"/>
              <a:ext cx="691418" cy="692506"/>
            </a:xfrm>
            <a:prstGeom prst="ellipse">
              <a:avLst/>
            </a:prstGeom>
            <a:solidFill>
              <a:srgbClr val="5499C7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6" name="ï$ḷîḋê">
              <a:extLst>
                <a:ext uri="{FF2B5EF4-FFF2-40B4-BE49-F238E27FC236}">
                  <a16:creationId xmlns:a16="http://schemas.microsoft.com/office/drawing/2014/main" id="{C18AEF42-AD96-410F-B062-E8623FDE1B83}"/>
                </a:ext>
              </a:extLst>
            </p:cNvPr>
            <p:cNvSpPr txBox="1"/>
            <p:nvPr/>
          </p:nvSpPr>
          <p:spPr bwMode="auto">
            <a:xfrm>
              <a:off x="694193" y="4325544"/>
              <a:ext cx="158039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/>
                <a:t>Step1</a:t>
              </a:r>
            </a:p>
          </p:txBody>
        </p:sp>
      </p:grpSp>
      <p:grpSp>
        <p:nvGrpSpPr>
          <p:cNvPr id="14" name="îSlïdè">
            <a:extLst>
              <a:ext uri="{FF2B5EF4-FFF2-40B4-BE49-F238E27FC236}">
                <a16:creationId xmlns:a16="http://schemas.microsoft.com/office/drawing/2014/main" id="{7E67A276-C107-43D3-A71B-57191387EFCC}"/>
              </a:ext>
            </a:extLst>
          </p:cNvPr>
          <p:cNvGrpSpPr/>
          <p:nvPr/>
        </p:nvGrpSpPr>
        <p:grpSpPr>
          <a:xfrm>
            <a:off x="3493450" y="1865886"/>
            <a:ext cx="2390048" cy="1047286"/>
            <a:chOff x="686345" y="4190166"/>
            <a:chExt cx="1580392" cy="692506"/>
          </a:xfrm>
        </p:grpSpPr>
        <p:sp>
          <p:nvSpPr>
            <p:cNvPr id="50" name="ïšḻíḓê">
              <a:extLst>
                <a:ext uri="{FF2B5EF4-FFF2-40B4-BE49-F238E27FC236}">
                  <a16:creationId xmlns:a16="http://schemas.microsoft.com/office/drawing/2014/main" id="{7E07056B-B66F-4A3C-97AD-EC9CD88A3538}"/>
                </a:ext>
              </a:extLst>
            </p:cNvPr>
            <p:cNvSpPr/>
            <p:nvPr/>
          </p:nvSpPr>
          <p:spPr bwMode="auto">
            <a:xfrm>
              <a:off x="1134723" y="4190166"/>
              <a:ext cx="691418" cy="692506"/>
            </a:xfrm>
            <a:prstGeom prst="ellipse">
              <a:avLst/>
            </a:prstGeom>
            <a:solidFill>
              <a:srgbClr val="45B39D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7" name="ïṧľiḍe">
              <a:extLst>
                <a:ext uri="{FF2B5EF4-FFF2-40B4-BE49-F238E27FC236}">
                  <a16:creationId xmlns:a16="http://schemas.microsoft.com/office/drawing/2014/main" id="{87DF1722-8302-4DF8-8763-F84E1AE7C80E}"/>
                </a:ext>
              </a:extLst>
            </p:cNvPr>
            <p:cNvSpPr txBox="1"/>
            <p:nvPr/>
          </p:nvSpPr>
          <p:spPr bwMode="auto">
            <a:xfrm>
              <a:off x="686345" y="4316091"/>
              <a:ext cx="158039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/>
                <a:t>Step2</a:t>
              </a:r>
            </a:p>
          </p:txBody>
        </p:sp>
      </p:grpSp>
      <p:grpSp>
        <p:nvGrpSpPr>
          <p:cNvPr id="15" name="ïṩľïďê">
            <a:extLst>
              <a:ext uri="{FF2B5EF4-FFF2-40B4-BE49-F238E27FC236}">
                <a16:creationId xmlns:a16="http://schemas.microsoft.com/office/drawing/2014/main" id="{AC6B9FC2-3892-4146-A29D-C572C2E0E126}"/>
              </a:ext>
            </a:extLst>
          </p:cNvPr>
          <p:cNvGrpSpPr/>
          <p:nvPr/>
        </p:nvGrpSpPr>
        <p:grpSpPr>
          <a:xfrm>
            <a:off x="6295042" y="1865886"/>
            <a:ext cx="2390048" cy="1047286"/>
            <a:chOff x="686345" y="4190166"/>
            <a:chExt cx="1580392" cy="692506"/>
          </a:xfrm>
        </p:grpSpPr>
        <p:sp>
          <p:nvSpPr>
            <p:cNvPr id="42" name="ïṩļíḑé">
              <a:extLst>
                <a:ext uri="{FF2B5EF4-FFF2-40B4-BE49-F238E27FC236}">
                  <a16:creationId xmlns:a16="http://schemas.microsoft.com/office/drawing/2014/main" id="{DC43DF16-00E1-4952-83EF-9D28CAD2E4E8}"/>
                </a:ext>
              </a:extLst>
            </p:cNvPr>
            <p:cNvSpPr/>
            <p:nvPr/>
          </p:nvSpPr>
          <p:spPr bwMode="auto">
            <a:xfrm>
              <a:off x="1134723" y="4190166"/>
              <a:ext cx="691418" cy="692506"/>
            </a:xfrm>
            <a:prstGeom prst="ellipse">
              <a:avLst/>
            </a:prstGeom>
            <a:solidFill>
              <a:srgbClr val="5499C7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8" name="îṧḻiďé">
              <a:extLst>
                <a:ext uri="{FF2B5EF4-FFF2-40B4-BE49-F238E27FC236}">
                  <a16:creationId xmlns:a16="http://schemas.microsoft.com/office/drawing/2014/main" id="{6B56BAB0-4777-4A69-A190-F1B35D864BA0}"/>
                </a:ext>
              </a:extLst>
            </p:cNvPr>
            <p:cNvSpPr txBox="1"/>
            <p:nvPr/>
          </p:nvSpPr>
          <p:spPr bwMode="auto">
            <a:xfrm>
              <a:off x="686345" y="4316091"/>
              <a:ext cx="158039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/>
                <a:t>Step3</a:t>
              </a:r>
            </a:p>
          </p:txBody>
        </p:sp>
      </p:grpSp>
      <p:grpSp>
        <p:nvGrpSpPr>
          <p:cNvPr id="16" name="ïşḷiḓé">
            <a:extLst>
              <a:ext uri="{FF2B5EF4-FFF2-40B4-BE49-F238E27FC236}">
                <a16:creationId xmlns:a16="http://schemas.microsoft.com/office/drawing/2014/main" id="{FE4A5297-C1E1-4EAC-AD11-D44C0C9A0637}"/>
              </a:ext>
            </a:extLst>
          </p:cNvPr>
          <p:cNvGrpSpPr/>
          <p:nvPr/>
        </p:nvGrpSpPr>
        <p:grpSpPr>
          <a:xfrm>
            <a:off x="9096633" y="1865886"/>
            <a:ext cx="2390048" cy="1047286"/>
            <a:chOff x="686345" y="4190166"/>
            <a:chExt cx="1580392" cy="692506"/>
          </a:xfrm>
        </p:grpSpPr>
        <p:sp>
          <p:nvSpPr>
            <p:cNvPr id="35" name="îślîdè">
              <a:extLst>
                <a:ext uri="{FF2B5EF4-FFF2-40B4-BE49-F238E27FC236}">
                  <a16:creationId xmlns:a16="http://schemas.microsoft.com/office/drawing/2014/main" id="{2327453A-A53F-48B5-AD58-8B64B80CF77F}"/>
                </a:ext>
              </a:extLst>
            </p:cNvPr>
            <p:cNvSpPr/>
            <p:nvPr/>
          </p:nvSpPr>
          <p:spPr bwMode="auto">
            <a:xfrm>
              <a:off x="1134723" y="4190166"/>
              <a:ext cx="691418" cy="692506"/>
            </a:xfrm>
            <a:prstGeom prst="ellipse">
              <a:avLst/>
            </a:prstGeom>
            <a:solidFill>
              <a:srgbClr val="389B87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9" name="íṡḻïḓè">
              <a:extLst>
                <a:ext uri="{FF2B5EF4-FFF2-40B4-BE49-F238E27FC236}">
                  <a16:creationId xmlns:a16="http://schemas.microsoft.com/office/drawing/2014/main" id="{1FB1BFE9-ED6B-498C-A560-8378C68BDC72}"/>
                </a:ext>
              </a:extLst>
            </p:cNvPr>
            <p:cNvSpPr txBox="1"/>
            <p:nvPr/>
          </p:nvSpPr>
          <p:spPr bwMode="auto">
            <a:xfrm>
              <a:off x="686345" y="4316091"/>
              <a:ext cx="158039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/>
                <a:t>step4</a:t>
              </a:r>
            </a:p>
          </p:txBody>
        </p:sp>
      </p:grp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E93E173F-BCAE-4531-A466-68E63CB9D290}"/>
              </a:ext>
            </a:extLst>
          </p:cNvPr>
          <p:cNvCxnSpPr>
            <a:cxnSpLocks/>
          </p:cNvCxnSpPr>
          <p:nvPr/>
        </p:nvCxnSpPr>
        <p:spPr>
          <a:xfrm>
            <a:off x="2449392" y="2385014"/>
            <a:ext cx="17559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82220949-83B4-479E-B7E4-75D0CAA33B6A}"/>
              </a:ext>
            </a:extLst>
          </p:cNvPr>
          <p:cNvCxnSpPr>
            <a:cxnSpLocks/>
          </p:cNvCxnSpPr>
          <p:nvPr/>
        </p:nvCxnSpPr>
        <p:spPr>
          <a:xfrm>
            <a:off x="5218025" y="2374674"/>
            <a:ext cx="17559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36F9D7DD-F819-41E6-81A3-4286B4D0D2B0}"/>
              </a:ext>
            </a:extLst>
          </p:cNvPr>
          <p:cNvCxnSpPr>
            <a:cxnSpLocks/>
          </p:cNvCxnSpPr>
          <p:nvPr/>
        </p:nvCxnSpPr>
        <p:spPr>
          <a:xfrm>
            <a:off x="8052575" y="2361611"/>
            <a:ext cx="17559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92">
            <a:extLst>
              <a:ext uri="{FF2B5EF4-FFF2-40B4-BE49-F238E27FC236}">
                <a16:creationId xmlns:a16="http://schemas.microsoft.com/office/drawing/2014/main" id="{9D25C8C7-1400-4B6B-A613-A202444D06B8}"/>
              </a:ext>
            </a:extLst>
          </p:cNvPr>
          <p:cNvSpPr txBox="1"/>
          <p:nvPr/>
        </p:nvSpPr>
        <p:spPr>
          <a:xfrm>
            <a:off x="594752" y="2996050"/>
            <a:ext cx="2592000" cy="153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440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查询图书信息（是否有馆藏、是否可借），记录索书号和馆藏位置</a:t>
            </a:r>
            <a:endParaRPr lang="en-US" altLang="zh-CN" sz="2000" b="1" dirty="0"/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CB64EB53-4BC2-4257-AFCF-1F5CF1F6AF79}"/>
              </a:ext>
            </a:extLst>
          </p:cNvPr>
          <p:cNvSpPr txBox="1"/>
          <p:nvPr/>
        </p:nvSpPr>
        <p:spPr>
          <a:xfrm>
            <a:off x="3395054" y="2996050"/>
            <a:ext cx="2592000" cy="79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到对应的</a:t>
            </a:r>
            <a:r>
              <a:rPr lang="zh-CN" altLang="en-US" sz="2000" b="1" dirty="0">
                <a:solidFill>
                  <a:srgbClr val="F08A51"/>
                </a:solidFill>
              </a:rPr>
              <a:t>阅览室</a:t>
            </a:r>
            <a:r>
              <a:rPr lang="zh-CN" altLang="en-US" sz="2000" b="1" dirty="0"/>
              <a:t>按照索书号查找图书</a:t>
            </a:r>
            <a:endParaRPr lang="en-US" altLang="zh-CN" sz="2000" b="1" dirty="0"/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34A9E872-9ED0-409E-830A-C95DD2935B1A}"/>
              </a:ext>
            </a:extLst>
          </p:cNvPr>
          <p:cNvSpPr txBox="1"/>
          <p:nvPr/>
        </p:nvSpPr>
        <p:spPr>
          <a:xfrm>
            <a:off x="6195356" y="2996050"/>
            <a:ext cx="2592000" cy="79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凭校园卡到</a:t>
            </a:r>
            <a:r>
              <a:rPr lang="zh-CN" altLang="en-US" sz="2000" b="1" dirty="0">
                <a:solidFill>
                  <a:srgbClr val="F08A51"/>
                </a:solidFill>
              </a:rPr>
              <a:t>自助借还机</a:t>
            </a:r>
            <a:r>
              <a:rPr lang="zh-CN" altLang="en-US" sz="2000" b="1" dirty="0"/>
              <a:t>上借阅图书</a:t>
            </a:r>
            <a:endParaRPr lang="en-US" altLang="zh-CN" sz="2000" b="1" dirty="0"/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1876F6F0-C68C-42A3-B6AE-82BD2C53DBBB}"/>
              </a:ext>
            </a:extLst>
          </p:cNvPr>
          <p:cNvSpPr txBox="1"/>
          <p:nvPr/>
        </p:nvSpPr>
        <p:spPr>
          <a:xfrm>
            <a:off x="8995657" y="2990137"/>
            <a:ext cx="2592000" cy="2399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按时归还图书</a:t>
            </a:r>
            <a:endParaRPr lang="en-US" altLang="zh-CN" sz="2000" b="1" dirty="0"/>
          </a:p>
          <a:p>
            <a:pPr marL="18000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到期不还需交纳</a:t>
            </a:r>
            <a:r>
              <a:rPr lang="zh-CN" altLang="en-US" sz="2000" b="1" dirty="0">
                <a:solidFill>
                  <a:srgbClr val="F08A51"/>
                </a:solidFill>
              </a:rPr>
              <a:t>图书逾期使用费，每天每本</a:t>
            </a:r>
            <a:r>
              <a:rPr lang="en-US" altLang="zh-CN" sz="2000" b="1" dirty="0">
                <a:solidFill>
                  <a:srgbClr val="F08A51"/>
                </a:solidFill>
              </a:rPr>
              <a:t>0.1</a:t>
            </a:r>
            <a:r>
              <a:rPr lang="zh-CN" altLang="en-US" sz="2000" b="1" dirty="0">
                <a:solidFill>
                  <a:srgbClr val="F08A51"/>
                </a:solidFill>
              </a:rPr>
              <a:t>元</a:t>
            </a:r>
            <a:endParaRPr lang="en-US" altLang="zh-CN" sz="2000" b="1" dirty="0">
              <a:solidFill>
                <a:srgbClr val="F08A51"/>
              </a:solidFill>
            </a:endParaRPr>
          </a:p>
          <a:p>
            <a:pPr marL="18000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图书污损、破坏、丢失需赔偿</a:t>
            </a:r>
            <a:endParaRPr lang="en-US" altLang="zh-CN" sz="2000" b="1" dirty="0"/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05F49565-4CF5-45EF-97C5-9A758A90B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47" y="5434962"/>
            <a:ext cx="10854041" cy="1077218"/>
          </a:xfrm>
          <a:prstGeom prst="rect">
            <a:avLst/>
          </a:prstGeom>
          <a:solidFill>
            <a:srgbClr val="F08A51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b="1" dirty="0">
                <a:latin typeface="+mn-ea"/>
              </a:rPr>
              <a:t>E-mail</a:t>
            </a:r>
            <a:r>
              <a:rPr lang="zh-CN" altLang="en-US" sz="2800" b="1" dirty="0">
                <a:latin typeface="+mn-ea"/>
              </a:rPr>
              <a:t>催还服务</a:t>
            </a:r>
            <a:r>
              <a:rPr lang="zh-CN" altLang="en-US" sz="2800" dirty="0">
                <a:latin typeface="+mn-ea"/>
              </a:rPr>
              <a:t>：</a:t>
            </a:r>
            <a:r>
              <a:rPr lang="zh-CN" altLang="en-US" sz="2400" dirty="0">
                <a:latin typeface="+mn-ea"/>
              </a:rPr>
              <a:t>图书到期前，以</a:t>
            </a:r>
            <a:r>
              <a:rPr lang="en-US" altLang="zh-CN" sz="2400" dirty="0">
                <a:latin typeface="+mn-ea"/>
              </a:rPr>
              <a:t>E-mail</a:t>
            </a:r>
            <a:r>
              <a:rPr lang="zh-CN" altLang="en-US" sz="2400" dirty="0">
                <a:latin typeface="+mn-ea"/>
              </a:rPr>
              <a:t>方式通知还书，以免产生超期罚款</a:t>
            </a:r>
            <a:endParaRPr lang="en-US" altLang="zh-CN" sz="2400" dirty="0">
              <a:latin typeface="+mn-ea"/>
            </a:endParaRPr>
          </a:p>
          <a:p>
            <a:pPr algn="l">
              <a:spcBef>
                <a:spcPct val="50000"/>
              </a:spcBef>
            </a:pPr>
            <a:r>
              <a:rPr lang="zh-CN" altLang="en-US" sz="2400" b="1" dirty="0">
                <a:latin typeface="+mn-ea"/>
              </a:rPr>
              <a:t>前提：拿到借阅卡后登陆</a:t>
            </a:r>
            <a:r>
              <a:rPr lang="en-US" altLang="zh-CN" sz="2400" b="1" dirty="0">
                <a:latin typeface="+mn-ea"/>
              </a:rPr>
              <a:t>OPAC</a:t>
            </a:r>
            <a:r>
              <a:rPr lang="zh-CN" altLang="en-US" sz="2400" b="1" dirty="0">
                <a:latin typeface="+mn-ea"/>
              </a:rPr>
              <a:t>系统添加邮箱及手机号码</a:t>
            </a:r>
          </a:p>
        </p:txBody>
      </p:sp>
    </p:spTree>
    <p:extLst>
      <p:ext uri="{BB962C8B-B14F-4D97-AF65-F5344CB8AC3E}">
        <p14:creationId xmlns:p14="http://schemas.microsoft.com/office/powerpoint/2010/main" val="28842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13" grpId="0"/>
      <p:bldP spid="119" grpId="0"/>
      <p:bldP spid="120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-24654"/>
            <a:ext cx="10850563" cy="1028699"/>
          </a:xfrm>
        </p:spPr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29F5EA-1D3A-4D99-9742-24A2740D2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5"/>
          <a:stretch/>
        </p:blipFill>
        <p:spPr>
          <a:xfrm>
            <a:off x="2869240" y="1033654"/>
            <a:ext cx="6453521" cy="5801198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0E6CFF8B-7A5A-4B8C-ABBC-E1A0671B6493}"/>
              </a:ext>
            </a:extLst>
          </p:cNvPr>
          <p:cNvSpPr/>
          <p:nvPr/>
        </p:nvSpPr>
        <p:spPr>
          <a:xfrm>
            <a:off x="3189390" y="2581155"/>
            <a:ext cx="5813219" cy="1209554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F85524-1829-4862-9957-5EAFE0327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2047"/>
            <a:ext cx="12192000" cy="51559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1350" y="1064410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馆藏及个人借阅情况查询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8E929A-8607-45A7-9542-89823ACFA26C}"/>
              </a:ext>
            </a:extLst>
          </p:cNvPr>
          <p:cNvSpPr/>
          <p:nvPr/>
        </p:nvSpPr>
        <p:spPr>
          <a:xfrm>
            <a:off x="885189" y="2508759"/>
            <a:ext cx="10936514" cy="400110"/>
          </a:xfrm>
          <a:prstGeom prst="rect">
            <a:avLst/>
          </a:prstGeom>
          <a:solidFill>
            <a:srgbClr val="F08A5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登录“我的图书馆”，可查询个人借阅信息，还可在网上进行</a:t>
            </a:r>
            <a:r>
              <a:rPr lang="zh-CN" altLang="en-US" sz="2000" b="1" dirty="0">
                <a:latin typeface="+mn-ea"/>
              </a:rPr>
              <a:t>续借、预约、修改密码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和</a:t>
            </a:r>
            <a:r>
              <a:rPr lang="zh-CN" altLang="en-US" sz="2000" b="1" dirty="0">
                <a:latin typeface="+mn-ea"/>
              </a:rPr>
              <a:t>图书荐购</a:t>
            </a:r>
            <a:endParaRPr lang="zh-CN" altLang="en-US" sz="3200" b="1" dirty="0">
              <a:latin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6F367AD-6702-4575-B09D-115C74EA6C7E}"/>
              </a:ext>
            </a:extLst>
          </p:cNvPr>
          <p:cNvSpPr/>
          <p:nvPr/>
        </p:nvSpPr>
        <p:spPr>
          <a:xfrm>
            <a:off x="6243918" y="5436314"/>
            <a:ext cx="3521186" cy="357276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94A3DB-CD58-4445-8680-55855B74F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4"/>
          <a:stretch/>
        </p:blipFill>
        <p:spPr>
          <a:xfrm>
            <a:off x="0" y="2466518"/>
            <a:ext cx="12192000" cy="43914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4662DE-79E3-460A-814D-5EE4A881E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3"/>
          <a:stretch/>
        </p:blipFill>
        <p:spPr>
          <a:xfrm>
            <a:off x="6465913" y="3783099"/>
            <a:ext cx="5440846" cy="2788891"/>
          </a:xfrm>
          <a:prstGeom prst="rect">
            <a:avLst/>
          </a:prstGeom>
          <a:ln>
            <a:solidFill>
              <a:srgbClr val="F08A51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E551795-10F5-4C6E-B940-47F02B6AFA78}"/>
              </a:ext>
            </a:extLst>
          </p:cNvPr>
          <p:cNvSpPr/>
          <p:nvPr/>
        </p:nvSpPr>
        <p:spPr>
          <a:xfrm>
            <a:off x="4754467" y="3721367"/>
            <a:ext cx="502111" cy="281422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7BA19CA-6B98-4407-8A75-A2A481BF2938}"/>
              </a:ext>
            </a:extLst>
          </p:cNvPr>
          <p:cNvSpPr/>
          <p:nvPr/>
        </p:nvSpPr>
        <p:spPr>
          <a:xfrm>
            <a:off x="6529478" y="4635567"/>
            <a:ext cx="502111" cy="180925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8573E5-5BED-42D1-AE83-508E9B139105}"/>
              </a:ext>
            </a:extLst>
          </p:cNvPr>
          <p:cNvSpPr/>
          <p:nvPr/>
        </p:nvSpPr>
        <p:spPr>
          <a:xfrm>
            <a:off x="6529478" y="5865868"/>
            <a:ext cx="1998402" cy="267205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椭圆 33">
            <a:extLst>
              <a:ext uri="{FF2B5EF4-FFF2-40B4-BE49-F238E27FC236}">
                <a16:creationId xmlns:a16="http://schemas.microsoft.com/office/drawing/2014/main" id="{FF1AA8AD-BA11-4062-A331-FE578B7BAB52}"/>
              </a:ext>
            </a:extLst>
          </p:cNvPr>
          <p:cNvSpPr/>
          <p:nvPr/>
        </p:nvSpPr>
        <p:spPr>
          <a:xfrm>
            <a:off x="2213181" y="2486844"/>
            <a:ext cx="7920000" cy="7920000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949F251-B6DB-4DF5-9640-1AF0681C0C8F}"/>
              </a:ext>
            </a:extLst>
          </p:cNvPr>
          <p:cNvSpPr/>
          <p:nvPr/>
        </p:nvSpPr>
        <p:spPr>
          <a:xfrm>
            <a:off x="3399077" y="3746844"/>
            <a:ext cx="5400000" cy="5400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343E9A5-8F06-4D89-AB65-03016D28EA7D}"/>
              </a:ext>
            </a:extLst>
          </p:cNvPr>
          <p:cNvGrpSpPr/>
          <p:nvPr/>
        </p:nvGrpSpPr>
        <p:grpSpPr>
          <a:xfrm>
            <a:off x="1722120" y="5097418"/>
            <a:ext cx="1097280" cy="949384"/>
            <a:chOff x="1722120" y="5097418"/>
            <a:chExt cx="1097280" cy="94938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9B577BB-412F-4651-BC72-EBBB21000930}"/>
                </a:ext>
              </a:extLst>
            </p:cNvPr>
            <p:cNvSpPr/>
            <p:nvPr/>
          </p:nvSpPr>
          <p:spPr>
            <a:xfrm>
              <a:off x="1722120" y="5097418"/>
              <a:ext cx="1097280" cy="949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iconfont-10484-5114096">
              <a:extLst>
                <a:ext uri="{FF2B5EF4-FFF2-40B4-BE49-F238E27FC236}">
                  <a16:creationId xmlns:a16="http://schemas.microsoft.com/office/drawing/2014/main" id="{C1D0C9D1-D486-4DE9-A936-776CB8E72E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2933" y="5104676"/>
              <a:ext cx="830589" cy="919856"/>
            </a:xfrm>
            <a:custGeom>
              <a:avLst/>
              <a:gdLst>
                <a:gd name="T0" fmla="*/ 7558 w 11184"/>
                <a:gd name="T1" fmla="*/ 2125 h 11325"/>
                <a:gd name="T2" fmla="*/ 6347 w 11184"/>
                <a:gd name="T3" fmla="*/ 306 h 11325"/>
                <a:gd name="T4" fmla="*/ 4203 w 11184"/>
                <a:gd name="T5" fmla="*/ 729 h 11325"/>
                <a:gd name="T6" fmla="*/ 3775 w 11184"/>
                <a:gd name="T7" fmla="*/ 2872 h 11325"/>
                <a:gd name="T8" fmla="*/ 5592 w 11184"/>
                <a:gd name="T9" fmla="*/ 4087 h 11325"/>
                <a:gd name="T10" fmla="*/ 7558 w 11184"/>
                <a:gd name="T11" fmla="*/ 2125 h 11325"/>
                <a:gd name="T12" fmla="*/ 6248 w 11184"/>
                <a:gd name="T13" fmla="*/ 4087 h 11325"/>
                <a:gd name="T14" fmla="*/ 4936 w 11184"/>
                <a:gd name="T15" fmla="*/ 4087 h 11325"/>
                <a:gd name="T16" fmla="*/ 3622 w 11184"/>
                <a:gd name="T17" fmla="*/ 4409 h 11325"/>
                <a:gd name="T18" fmla="*/ 5592 w 11184"/>
                <a:gd name="T19" fmla="*/ 5225 h 11325"/>
                <a:gd name="T20" fmla="*/ 7562 w 11184"/>
                <a:gd name="T21" fmla="*/ 4409 h 11325"/>
                <a:gd name="T22" fmla="*/ 6248 w 11184"/>
                <a:gd name="T23" fmla="*/ 4087 h 11325"/>
                <a:gd name="T24" fmla="*/ 10528 w 11184"/>
                <a:gd name="T25" fmla="*/ 6053 h 11325"/>
                <a:gd name="T26" fmla="*/ 9874 w 11184"/>
                <a:gd name="T27" fmla="*/ 6707 h 11325"/>
                <a:gd name="T28" fmla="*/ 9874 w 11184"/>
                <a:gd name="T29" fmla="*/ 8019 h 11325"/>
                <a:gd name="T30" fmla="*/ 10529 w 11184"/>
                <a:gd name="T31" fmla="*/ 8639 h 11325"/>
                <a:gd name="T32" fmla="*/ 11184 w 11184"/>
                <a:gd name="T33" fmla="*/ 8019 h 11325"/>
                <a:gd name="T34" fmla="*/ 11184 w 11184"/>
                <a:gd name="T35" fmla="*/ 6707 h 11325"/>
                <a:gd name="T36" fmla="*/ 10528 w 11184"/>
                <a:gd name="T37" fmla="*/ 6053 h 11325"/>
                <a:gd name="T38" fmla="*/ 1310 w 11184"/>
                <a:gd name="T39" fmla="*/ 8019 h 11325"/>
                <a:gd name="T40" fmla="*/ 1310 w 11184"/>
                <a:gd name="T41" fmla="*/ 6707 h 11325"/>
                <a:gd name="T42" fmla="*/ 655 w 11184"/>
                <a:gd name="T43" fmla="*/ 6087 h 11325"/>
                <a:gd name="T44" fmla="*/ 0 w 11184"/>
                <a:gd name="T45" fmla="*/ 6707 h 11325"/>
                <a:gd name="T46" fmla="*/ 0 w 11184"/>
                <a:gd name="T47" fmla="*/ 8019 h 11325"/>
                <a:gd name="T48" fmla="*/ 655 w 11184"/>
                <a:gd name="T49" fmla="*/ 8639 h 11325"/>
                <a:gd name="T50" fmla="*/ 1310 w 11184"/>
                <a:gd name="T51" fmla="*/ 8019 h 11325"/>
                <a:gd name="T52" fmla="*/ 656 w 11184"/>
                <a:gd name="T53" fmla="*/ 5069 h 11325"/>
                <a:gd name="T54" fmla="*/ 656 w 11184"/>
                <a:gd name="T55" fmla="*/ 5397 h 11325"/>
                <a:gd name="T56" fmla="*/ 1966 w 11184"/>
                <a:gd name="T57" fmla="*/ 6707 h 11325"/>
                <a:gd name="T58" fmla="*/ 1966 w 11184"/>
                <a:gd name="T59" fmla="*/ 8019 h 11325"/>
                <a:gd name="T60" fmla="*/ 656 w 11184"/>
                <a:gd name="T61" fmla="*/ 9325 h 11325"/>
                <a:gd name="T62" fmla="*/ 656 w 11184"/>
                <a:gd name="T63" fmla="*/ 9653 h 11325"/>
                <a:gd name="T64" fmla="*/ 992 w 11184"/>
                <a:gd name="T65" fmla="*/ 9985 h 11325"/>
                <a:gd name="T66" fmla="*/ 5272 w 11184"/>
                <a:gd name="T67" fmla="*/ 11317 h 11325"/>
                <a:gd name="T68" fmla="*/ 5272 w 11184"/>
                <a:gd name="T69" fmla="*/ 5803 h 11325"/>
                <a:gd name="T70" fmla="*/ 992 w 11184"/>
                <a:gd name="T71" fmla="*/ 4743 h 11325"/>
                <a:gd name="T72" fmla="*/ 656 w 11184"/>
                <a:gd name="T73" fmla="*/ 5069 h 11325"/>
                <a:gd name="T74" fmla="*/ 9218 w 11184"/>
                <a:gd name="T75" fmla="*/ 8019 h 11325"/>
                <a:gd name="T76" fmla="*/ 9218 w 11184"/>
                <a:gd name="T77" fmla="*/ 6707 h 11325"/>
                <a:gd name="T78" fmla="*/ 10528 w 11184"/>
                <a:gd name="T79" fmla="*/ 5397 h 11325"/>
                <a:gd name="T80" fmla="*/ 10528 w 11184"/>
                <a:gd name="T81" fmla="*/ 5069 h 11325"/>
                <a:gd name="T82" fmla="*/ 10192 w 11184"/>
                <a:gd name="T83" fmla="*/ 4743 h 11325"/>
                <a:gd name="T84" fmla="*/ 5912 w 11184"/>
                <a:gd name="T85" fmla="*/ 5803 h 11325"/>
                <a:gd name="T86" fmla="*/ 5912 w 11184"/>
                <a:gd name="T87" fmla="*/ 11325 h 11325"/>
                <a:gd name="T88" fmla="*/ 10192 w 11184"/>
                <a:gd name="T89" fmla="*/ 9993 h 11325"/>
                <a:gd name="T90" fmla="*/ 10520 w 11184"/>
                <a:gd name="T91" fmla="*/ 9665 h 11325"/>
                <a:gd name="T92" fmla="*/ 10520 w 11184"/>
                <a:gd name="T93" fmla="*/ 9325 h 11325"/>
                <a:gd name="T94" fmla="*/ 9218 w 11184"/>
                <a:gd name="T95" fmla="*/ 8019 h 1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184" h="11325">
                  <a:moveTo>
                    <a:pt x="7558" y="2125"/>
                  </a:moveTo>
                  <a:cubicBezTo>
                    <a:pt x="7560" y="1329"/>
                    <a:pt x="7082" y="611"/>
                    <a:pt x="6347" y="306"/>
                  </a:cubicBezTo>
                  <a:cubicBezTo>
                    <a:pt x="5613" y="0"/>
                    <a:pt x="4766" y="168"/>
                    <a:pt x="4203" y="729"/>
                  </a:cubicBezTo>
                  <a:cubicBezTo>
                    <a:pt x="3640" y="1291"/>
                    <a:pt x="3471" y="2137"/>
                    <a:pt x="3775" y="2872"/>
                  </a:cubicBezTo>
                  <a:cubicBezTo>
                    <a:pt x="4079" y="3608"/>
                    <a:pt x="4796" y="4087"/>
                    <a:pt x="5592" y="4087"/>
                  </a:cubicBezTo>
                  <a:cubicBezTo>
                    <a:pt x="6671" y="4075"/>
                    <a:pt x="7544" y="3204"/>
                    <a:pt x="7558" y="2125"/>
                  </a:cubicBezTo>
                  <a:close/>
                  <a:moveTo>
                    <a:pt x="6248" y="4087"/>
                  </a:moveTo>
                  <a:lnTo>
                    <a:pt x="4936" y="4087"/>
                  </a:lnTo>
                  <a:cubicBezTo>
                    <a:pt x="4479" y="4091"/>
                    <a:pt x="4029" y="4201"/>
                    <a:pt x="3622" y="4409"/>
                  </a:cubicBezTo>
                  <a:cubicBezTo>
                    <a:pt x="4311" y="4594"/>
                    <a:pt x="4973" y="4869"/>
                    <a:pt x="5592" y="5225"/>
                  </a:cubicBezTo>
                  <a:cubicBezTo>
                    <a:pt x="6211" y="4869"/>
                    <a:pt x="6873" y="4594"/>
                    <a:pt x="7562" y="4409"/>
                  </a:cubicBezTo>
                  <a:cubicBezTo>
                    <a:pt x="7155" y="4201"/>
                    <a:pt x="6705" y="4091"/>
                    <a:pt x="6248" y="4087"/>
                  </a:cubicBezTo>
                  <a:close/>
                  <a:moveTo>
                    <a:pt x="10528" y="6053"/>
                  </a:moveTo>
                  <a:cubicBezTo>
                    <a:pt x="10167" y="6053"/>
                    <a:pt x="9874" y="6346"/>
                    <a:pt x="9874" y="6707"/>
                  </a:cubicBezTo>
                  <a:lnTo>
                    <a:pt x="9874" y="8019"/>
                  </a:lnTo>
                  <a:cubicBezTo>
                    <a:pt x="9893" y="8367"/>
                    <a:pt x="10181" y="8639"/>
                    <a:pt x="10529" y="8639"/>
                  </a:cubicBezTo>
                  <a:cubicBezTo>
                    <a:pt x="10877" y="8639"/>
                    <a:pt x="11165" y="8367"/>
                    <a:pt x="11184" y="8019"/>
                  </a:cubicBezTo>
                  <a:lnTo>
                    <a:pt x="11184" y="6707"/>
                  </a:lnTo>
                  <a:cubicBezTo>
                    <a:pt x="11183" y="6345"/>
                    <a:pt x="10890" y="6053"/>
                    <a:pt x="10528" y="6053"/>
                  </a:cubicBezTo>
                  <a:close/>
                  <a:moveTo>
                    <a:pt x="1310" y="8019"/>
                  </a:moveTo>
                  <a:lnTo>
                    <a:pt x="1310" y="6707"/>
                  </a:lnTo>
                  <a:cubicBezTo>
                    <a:pt x="1291" y="6359"/>
                    <a:pt x="1003" y="6087"/>
                    <a:pt x="655" y="6087"/>
                  </a:cubicBezTo>
                  <a:cubicBezTo>
                    <a:pt x="307" y="6087"/>
                    <a:pt x="19" y="6359"/>
                    <a:pt x="0" y="6707"/>
                  </a:cubicBezTo>
                  <a:lnTo>
                    <a:pt x="0" y="8019"/>
                  </a:lnTo>
                  <a:cubicBezTo>
                    <a:pt x="19" y="8367"/>
                    <a:pt x="307" y="8639"/>
                    <a:pt x="655" y="8639"/>
                  </a:cubicBezTo>
                  <a:cubicBezTo>
                    <a:pt x="1003" y="8639"/>
                    <a:pt x="1291" y="8367"/>
                    <a:pt x="1310" y="8019"/>
                  </a:cubicBezTo>
                  <a:close/>
                  <a:moveTo>
                    <a:pt x="656" y="5069"/>
                  </a:moveTo>
                  <a:lnTo>
                    <a:pt x="656" y="5397"/>
                  </a:lnTo>
                  <a:cubicBezTo>
                    <a:pt x="1379" y="5398"/>
                    <a:pt x="1965" y="5984"/>
                    <a:pt x="1966" y="6707"/>
                  </a:cubicBezTo>
                  <a:lnTo>
                    <a:pt x="1966" y="8019"/>
                  </a:lnTo>
                  <a:cubicBezTo>
                    <a:pt x="1963" y="8740"/>
                    <a:pt x="1377" y="9324"/>
                    <a:pt x="656" y="9325"/>
                  </a:cubicBezTo>
                  <a:lnTo>
                    <a:pt x="656" y="9653"/>
                  </a:lnTo>
                  <a:cubicBezTo>
                    <a:pt x="654" y="9839"/>
                    <a:pt x="806" y="9990"/>
                    <a:pt x="992" y="9985"/>
                  </a:cubicBezTo>
                  <a:cubicBezTo>
                    <a:pt x="2670" y="9985"/>
                    <a:pt x="4014" y="10515"/>
                    <a:pt x="5272" y="11317"/>
                  </a:cubicBezTo>
                  <a:lnTo>
                    <a:pt x="5272" y="5803"/>
                  </a:lnTo>
                  <a:cubicBezTo>
                    <a:pt x="3992" y="5079"/>
                    <a:pt x="2642" y="4743"/>
                    <a:pt x="992" y="4743"/>
                  </a:cubicBezTo>
                  <a:cubicBezTo>
                    <a:pt x="808" y="4737"/>
                    <a:pt x="656" y="4885"/>
                    <a:pt x="656" y="5069"/>
                  </a:cubicBezTo>
                  <a:close/>
                  <a:moveTo>
                    <a:pt x="9218" y="8019"/>
                  </a:moveTo>
                  <a:lnTo>
                    <a:pt x="9218" y="6707"/>
                  </a:lnTo>
                  <a:cubicBezTo>
                    <a:pt x="9219" y="5984"/>
                    <a:pt x="9805" y="5398"/>
                    <a:pt x="10528" y="5397"/>
                  </a:cubicBezTo>
                  <a:lnTo>
                    <a:pt x="10528" y="5069"/>
                  </a:lnTo>
                  <a:cubicBezTo>
                    <a:pt x="10528" y="4885"/>
                    <a:pt x="10376" y="4737"/>
                    <a:pt x="10192" y="4743"/>
                  </a:cubicBezTo>
                  <a:cubicBezTo>
                    <a:pt x="8534" y="4743"/>
                    <a:pt x="7176" y="5079"/>
                    <a:pt x="5912" y="5803"/>
                  </a:cubicBezTo>
                  <a:lnTo>
                    <a:pt x="5912" y="11325"/>
                  </a:lnTo>
                  <a:cubicBezTo>
                    <a:pt x="7170" y="10525"/>
                    <a:pt x="8512" y="9993"/>
                    <a:pt x="10192" y="9993"/>
                  </a:cubicBezTo>
                  <a:cubicBezTo>
                    <a:pt x="10373" y="9993"/>
                    <a:pt x="10520" y="9846"/>
                    <a:pt x="10520" y="9665"/>
                  </a:cubicBezTo>
                  <a:lnTo>
                    <a:pt x="10520" y="9325"/>
                  </a:lnTo>
                  <a:cubicBezTo>
                    <a:pt x="9802" y="9320"/>
                    <a:pt x="9221" y="8737"/>
                    <a:pt x="9218" y="8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B6F0D4F-AE72-4CBB-A49C-0C82C8044431}"/>
              </a:ext>
            </a:extLst>
          </p:cNvPr>
          <p:cNvGrpSpPr/>
          <p:nvPr/>
        </p:nvGrpSpPr>
        <p:grpSpPr>
          <a:xfrm>
            <a:off x="2849881" y="2877268"/>
            <a:ext cx="1203960" cy="1002118"/>
            <a:chOff x="2819401" y="2862028"/>
            <a:chExt cx="1203960" cy="1002118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B37F325-0F8A-4F1D-ABA5-B1F7E2697A22}"/>
                </a:ext>
              </a:extLst>
            </p:cNvPr>
            <p:cNvSpPr/>
            <p:nvPr/>
          </p:nvSpPr>
          <p:spPr>
            <a:xfrm>
              <a:off x="2819401" y="2862028"/>
              <a:ext cx="1203960" cy="10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user-in-front-of-computer_68880">
              <a:extLst>
                <a:ext uri="{FF2B5EF4-FFF2-40B4-BE49-F238E27FC236}">
                  <a16:creationId xmlns:a16="http://schemas.microsoft.com/office/drawing/2014/main" id="{06BFDF85-85F3-47C5-ADDF-153F4F64C4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38878" y="2978070"/>
              <a:ext cx="847252" cy="782660"/>
            </a:xfrm>
            <a:custGeom>
              <a:avLst/>
              <a:gdLst>
                <a:gd name="connsiteX0" fmla="*/ 289460 w 605975"/>
                <a:gd name="connsiteY0" fmla="*/ 463730 h 511856"/>
                <a:gd name="connsiteX1" fmla="*/ 336764 w 605975"/>
                <a:gd name="connsiteY1" fmla="*/ 497378 h 511856"/>
                <a:gd name="connsiteX2" fmla="*/ 335561 w 605975"/>
                <a:gd name="connsiteY2" fmla="*/ 505550 h 511856"/>
                <a:gd name="connsiteX3" fmla="*/ 328265 w 605975"/>
                <a:gd name="connsiteY3" fmla="*/ 509315 h 511856"/>
                <a:gd name="connsiteX4" fmla="*/ 250654 w 605975"/>
                <a:gd name="connsiteY4" fmla="*/ 509315 h 511856"/>
                <a:gd name="connsiteX5" fmla="*/ 243358 w 605975"/>
                <a:gd name="connsiteY5" fmla="*/ 505550 h 511856"/>
                <a:gd name="connsiteX6" fmla="*/ 242155 w 605975"/>
                <a:gd name="connsiteY6" fmla="*/ 497378 h 511856"/>
                <a:gd name="connsiteX7" fmla="*/ 289460 w 605975"/>
                <a:gd name="connsiteY7" fmla="*/ 463730 h 511856"/>
                <a:gd name="connsiteX8" fmla="*/ 490253 w 605975"/>
                <a:gd name="connsiteY8" fmla="*/ 255421 h 511856"/>
                <a:gd name="connsiteX9" fmla="*/ 581785 w 605975"/>
                <a:gd name="connsiteY9" fmla="*/ 333302 h 511856"/>
                <a:gd name="connsiteX10" fmla="*/ 605670 w 605975"/>
                <a:gd name="connsiteY10" fmla="*/ 481701 h 511856"/>
                <a:gd name="connsiteX11" fmla="*/ 600220 w 605975"/>
                <a:gd name="connsiteY11" fmla="*/ 500992 h 511856"/>
                <a:gd name="connsiteX12" fmla="*/ 582106 w 605975"/>
                <a:gd name="connsiteY12" fmla="*/ 509316 h 511856"/>
                <a:gd name="connsiteX13" fmla="*/ 398400 w 605975"/>
                <a:gd name="connsiteY13" fmla="*/ 509316 h 511856"/>
                <a:gd name="connsiteX14" fmla="*/ 380286 w 605975"/>
                <a:gd name="connsiteY14" fmla="*/ 500992 h 511856"/>
                <a:gd name="connsiteX15" fmla="*/ 374836 w 605975"/>
                <a:gd name="connsiteY15" fmla="*/ 481701 h 511856"/>
                <a:gd name="connsiteX16" fmla="*/ 398721 w 605975"/>
                <a:gd name="connsiteY16" fmla="*/ 333302 h 511856"/>
                <a:gd name="connsiteX17" fmla="*/ 490253 w 605975"/>
                <a:gd name="connsiteY17" fmla="*/ 255421 h 511856"/>
                <a:gd name="connsiteX18" fmla="*/ 30625 w 605975"/>
                <a:gd name="connsiteY18" fmla="*/ 173212 h 511856"/>
                <a:gd name="connsiteX19" fmla="*/ 61169 w 605975"/>
                <a:gd name="connsiteY19" fmla="*/ 203787 h 511856"/>
                <a:gd name="connsiteX20" fmla="*/ 61169 w 605975"/>
                <a:gd name="connsiteY20" fmla="*/ 427655 h 511856"/>
                <a:gd name="connsiteX21" fmla="*/ 84338 w 605975"/>
                <a:gd name="connsiteY21" fmla="*/ 450786 h 511856"/>
                <a:gd name="connsiteX22" fmla="*/ 186152 w 605975"/>
                <a:gd name="connsiteY22" fmla="*/ 450786 h 511856"/>
                <a:gd name="connsiteX23" fmla="*/ 216777 w 605975"/>
                <a:gd name="connsiteY23" fmla="*/ 481281 h 511856"/>
                <a:gd name="connsiteX24" fmla="*/ 186152 w 605975"/>
                <a:gd name="connsiteY24" fmla="*/ 511856 h 511856"/>
                <a:gd name="connsiteX25" fmla="*/ 84338 w 605975"/>
                <a:gd name="connsiteY25" fmla="*/ 511856 h 511856"/>
                <a:gd name="connsiteX26" fmla="*/ 0 w 605975"/>
                <a:gd name="connsiteY26" fmla="*/ 427655 h 511856"/>
                <a:gd name="connsiteX27" fmla="*/ 0 w 605975"/>
                <a:gd name="connsiteY27" fmla="*/ 203787 h 511856"/>
                <a:gd name="connsiteX28" fmla="*/ 30625 w 605975"/>
                <a:gd name="connsiteY28" fmla="*/ 173212 h 511856"/>
                <a:gd name="connsiteX29" fmla="*/ 437999 w 605975"/>
                <a:gd name="connsiteY29" fmla="*/ 14581 h 511856"/>
                <a:gd name="connsiteX30" fmla="*/ 533615 w 605975"/>
                <a:gd name="connsiteY30" fmla="*/ 110021 h 511856"/>
                <a:gd name="connsiteX31" fmla="*/ 437999 w 605975"/>
                <a:gd name="connsiteY31" fmla="*/ 205461 h 511856"/>
                <a:gd name="connsiteX32" fmla="*/ 342383 w 605975"/>
                <a:gd name="connsiteY32" fmla="*/ 110021 h 511856"/>
                <a:gd name="connsiteX33" fmla="*/ 437999 w 605975"/>
                <a:gd name="connsiteY33" fmla="*/ 14581 h 511856"/>
                <a:gd name="connsiteX34" fmla="*/ 59013 w 605975"/>
                <a:gd name="connsiteY34" fmla="*/ 2516 h 511856"/>
                <a:gd name="connsiteX35" fmla="*/ 111441 w 605975"/>
                <a:gd name="connsiteY35" fmla="*/ 26609 h 511856"/>
                <a:gd name="connsiteX36" fmla="*/ 212530 w 605975"/>
                <a:gd name="connsiteY36" fmla="*/ 300513 h 511856"/>
                <a:gd name="connsiteX37" fmla="*/ 188320 w 605975"/>
                <a:gd name="connsiteY37" fmla="*/ 352861 h 511856"/>
                <a:gd name="connsiteX38" fmla="*/ 174211 w 605975"/>
                <a:gd name="connsiteY38" fmla="*/ 355342 h 511856"/>
                <a:gd name="connsiteX39" fmla="*/ 135972 w 605975"/>
                <a:gd name="connsiteY39" fmla="*/ 328688 h 511856"/>
                <a:gd name="connsiteX40" fmla="*/ 34883 w 605975"/>
                <a:gd name="connsiteY40" fmla="*/ 54784 h 511856"/>
                <a:gd name="connsiteX41" fmla="*/ 59013 w 605975"/>
                <a:gd name="connsiteY41" fmla="*/ 2516 h 51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05975" h="511856">
                  <a:moveTo>
                    <a:pt x="289460" y="463730"/>
                  </a:moveTo>
                  <a:cubicBezTo>
                    <a:pt x="311428" y="463730"/>
                    <a:pt x="329869" y="477830"/>
                    <a:pt x="336764" y="497378"/>
                  </a:cubicBezTo>
                  <a:cubicBezTo>
                    <a:pt x="337726" y="500102"/>
                    <a:pt x="337245" y="503146"/>
                    <a:pt x="335561" y="505550"/>
                  </a:cubicBezTo>
                  <a:cubicBezTo>
                    <a:pt x="333878" y="507953"/>
                    <a:pt x="331152" y="509315"/>
                    <a:pt x="328265" y="509315"/>
                  </a:cubicBezTo>
                  <a:lnTo>
                    <a:pt x="250654" y="509315"/>
                  </a:lnTo>
                  <a:cubicBezTo>
                    <a:pt x="247768" y="509315"/>
                    <a:pt x="245041" y="507953"/>
                    <a:pt x="243358" y="505550"/>
                  </a:cubicBezTo>
                  <a:cubicBezTo>
                    <a:pt x="241674" y="503146"/>
                    <a:pt x="241193" y="500102"/>
                    <a:pt x="242155" y="497378"/>
                  </a:cubicBezTo>
                  <a:cubicBezTo>
                    <a:pt x="249050" y="477830"/>
                    <a:pt x="267491" y="463730"/>
                    <a:pt x="289460" y="463730"/>
                  </a:cubicBezTo>
                  <a:close/>
                  <a:moveTo>
                    <a:pt x="490253" y="255421"/>
                  </a:moveTo>
                  <a:cubicBezTo>
                    <a:pt x="535779" y="255421"/>
                    <a:pt x="574571" y="288399"/>
                    <a:pt x="581785" y="333302"/>
                  </a:cubicBezTo>
                  <a:lnTo>
                    <a:pt x="605670" y="481701"/>
                  </a:lnTo>
                  <a:cubicBezTo>
                    <a:pt x="606792" y="488665"/>
                    <a:pt x="604788" y="495629"/>
                    <a:pt x="600220" y="500992"/>
                  </a:cubicBezTo>
                  <a:cubicBezTo>
                    <a:pt x="595731" y="506274"/>
                    <a:pt x="589079" y="509316"/>
                    <a:pt x="582106" y="509316"/>
                  </a:cubicBezTo>
                  <a:lnTo>
                    <a:pt x="398400" y="509316"/>
                  </a:lnTo>
                  <a:cubicBezTo>
                    <a:pt x="391427" y="509316"/>
                    <a:pt x="384775" y="506274"/>
                    <a:pt x="380286" y="500992"/>
                  </a:cubicBezTo>
                  <a:cubicBezTo>
                    <a:pt x="375718" y="495629"/>
                    <a:pt x="373714" y="488665"/>
                    <a:pt x="374836" y="481701"/>
                  </a:cubicBezTo>
                  <a:lnTo>
                    <a:pt x="398721" y="333302"/>
                  </a:lnTo>
                  <a:cubicBezTo>
                    <a:pt x="405935" y="288399"/>
                    <a:pt x="444727" y="255421"/>
                    <a:pt x="490253" y="255421"/>
                  </a:cubicBezTo>
                  <a:close/>
                  <a:moveTo>
                    <a:pt x="30625" y="173212"/>
                  </a:moveTo>
                  <a:cubicBezTo>
                    <a:pt x="47540" y="173212"/>
                    <a:pt x="61169" y="186899"/>
                    <a:pt x="61169" y="203787"/>
                  </a:cubicBezTo>
                  <a:lnTo>
                    <a:pt x="61169" y="427655"/>
                  </a:lnTo>
                  <a:cubicBezTo>
                    <a:pt x="61169" y="440381"/>
                    <a:pt x="71591" y="450786"/>
                    <a:pt x="84338" y="450786"/>
                  </a:cubicBezTo>
                  <a:lnTo>
                    <a:pt x="186152" y="450786"/>
                  </a:lnTo>
                  <a:cubicBezTo>
                    <a:pt x="203068" y="450786"/>
                    <a:pt x="216777" y="464393"/>
                    <a:pt x="216777" y="481281"/>
                  </a:cubicBezTo>
                  <a:cubicBezTo>
                    <a:pt x="216777" y="498169"/>
                    <a:pt x="203068" y="511856"/>
                    <a:pt x="186152" y="511856"/>
                  </a:cubicBezTo>
                  <a:lnTo>
                    <a:pt x="84338" y="511856"/>
                  </a:lnTo>
                  <a:cubicBezTo>
                    <a:pt x="37840" y="511856"/>
                    <a:pt x="0" y="474078"/>
                    <a:pt x="0" y="427655"/>
                  </a:cubicBezTo>
                  <a:lnTo>
                    <a:pt x="0" y="203787"/>
                  </a:lnTo>
                  <a:cubicBezTo>
                    <a:pt x="0" y="186899"/>
                    <a:pt x="13709" y="173212"/>
                    <a:pt x="30625" y="173212"/>
                  </a:cubicBezTo>
                  <a:close/>
                  <a:moveTo>
                    <a:pt x="437999" y="14581"/>
                  </a:moveTo>
                  <a:cubicBezTo>
                    <a:pt x="490806" y="14581"/>
                    <a:pt x="533615" y="57311"/>
                    <a:pt x="533615" y="110021"/>
                  </a:cubicBezTo>
                  <a:cubicBezTo>
                    <a:pt x="533615" y="162731"/>
                    <a:pt x="490806" y="205461"/>
                    <a:pt x="437999" y="205461"/>
                  </a:cubicBezTo>
                  <a:cubicBezTo>
                    <a:pt x="385192" y="205461"/>
                    <a:pt x="342383" y="162731"/>
                    <a:pt x="342383" y="110021"/>
                  </a:cubicBezTo>
                  <a:cubicBezTo>
                    <a:pt x="342383" y="57311"/>
                    <a:pt x="385192" y="14581"/>
                    <a:pt x="437999" y="14581"/>
                  </a:cubicBezTo>
                  <a:close/>
                  <a:moveTo>
                    <a:pt x="59013" y="2516"/>
                  </a:moveTo>
                  <a:cubicBezTo>
                    <a:pt x="80177" y="-5248"/>
                    <a:pt x="103665" y="5558"/>
                    <a:pt x="111441" y="26609"/>
                  </a:cubicBezTo>
                  <a:lnTo>
                    <a:pt x="212530" y="300513"/>
                  </a:lnTo>
                  <a:cubicBezTo>
                    <a:pt x="220306" y="321644"/>
                    <a:pt x="209484" y="345017"/>
                    <a:pt x="188320" y="352861"/>
                  </a:cubicBezTo>
                  <a:cubicBezTo>
                    <a:pt x="183670" y="354542"/>
                    <a:pt x="178941" y="355342"/>
                    <a:pt x="174211" y="355342"/>
                  </a:cubicBezTo>
                  <a:cubicBezTo>
                    <a:pt x="157617" y="355342"/>
                    <a:pt x="141984" y="345177"/>
                    <a:pt x="135972" y="328688"/>
                  </a:cubicBezTo>
                  <a:lnTo>
                    <a:pt x="34883" y="54784"/>
                  </a:lnTo>
                  <a:cubicBezTo>
                    <a:pt x="27027" y="33733"/>
                    <a:pt x="37930" y="10280"/>
                    <a:pt x="59013" y="2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2916413-DFED-43C5-BF26-0ADBAD0F2534}"/>
              </a:ext>
            </a:extLst>
          </p:cNvPr>
          <p:cNvGrpSpPr/>
          <p:nvPr/>
        </p:nvGrpSpPr>
        <p:grpSpPr>
          <a:xfrm>
            <a:off x="5654040" y="1950720"/>
            <a:ext cx="1066800" cy="1042590"/>
            <a:chOff x="5654040" y="1950720"/>
            <a:chExt cx="1066800" cy="104259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3BB2CD5-134E-4F88-BF60-E810B4B7AB6F}"/>
                </a:ext>
              </a:extLst>
            </p:cNvPr>
            <p:cNvSpPr/>
            <p:nvPr/>
          </p:nvSpPr>
          <p:spPr>
            <a:xfrm>
              <a:off x="5654040" y="1950720"/>
              <a:ext cx="1066800" cy="1042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iconfont-11672-5428490">
              <a:extLst>
                <a:ext uri="{FF2B5EF4-FFF2-40B4-BE49-F238E27FC236}">
                  <a16:creationId xmlns:a16="http://schemas.microsoft.com/office/drawing/2014/main" id="{F36FDD32-E596-4415-A267-3683648A53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30116" y="2111660"/>
              <a:ext cx="686130" cy="750368"/>
            </a:xfrm>
            <a:custGeom>
              <a:avLst/>
              <a:gdLst>
                <a:gd name="T0" fmla="*/ 10400 w 12800"/>
                <a:gd name="T1" fmla="*/ 11200 h 12800"/>
                <a:gd name="T2" fmla="*/ 10400 w 12800"/>
                <a:gd name="T3" fmla="*/ 12000 h 12800"/>
                <a:gd name="T4" fmla="*/ 9600 w 12800"/>
                <a:gd name="T5" fmla="*/ 12800 h 12800"/>
                <a:gd name="T6" fmla="*/ 3200 w 12800"/>
                <a:gd name="T7" fmla="*/ 12800 h 12800"/>
                <a:gd name="T8" fmla="*/ 2400 w 12800"/>
                <a:gd name="T9" fmla="*/ 12000 h 12800"/>
                <a:gd name="T10" fmla="*/ 2400 w 12800"/>
                <a:gd name="T11" fmla="*/ 11200 h 12800"/>
                <a:gd name="T12" fmla="*/ 0 w 12800"/>
                <a:gd name="T13" fmla="*/ 8800 h 12800"/>
                <a:gd name="T14" fmla="*/ 0 w 12800"/>
                <a:gd name="T15" fmla="*/ 6400 h 12800"/>
                <a:gd name="T16" fmla="*/ 2400 w 12800"/>
                <a:gd name="T17" fmla="*/ 4000 h 12800"/>
                <a:gd name="T18" fmla="*/ 2400 w 12800"/>
                <a:gd name="T19" fmla="*/ 800 h 12800"/>
                <a:gd name="T20" fmla="*/ 3200 w 12800"/>
                <a:gd name="T21" fmla="*/ 0 h 12800"/>
                <a:gd name="T22" fmla="*/ 9600 w 12800"/>
                <a:gd name="T23" fmla="*/ 0 h 12800"/>
                <a:gd name="T24" fmla="*/ 10400 w 12800"/>
                <a:gd name="T25" fmla="*/ 800 h 12800"/>
                <a:gd name="T26" fmla="*/ 10400 w 12800"/>
                <a:gd name="T27" fmla="*/ 4000 h 12800"/>
                <a:gd name="T28" fmla="*/ 12800 w 12800"/>
                <a:gd name="T29" fmla="*/ 6400 h 12800"/>
                <a:gd name="T30" fmla="*/ 12800 w 12800"/>
                <a:gd name="T31" fmla="*/ 8800 h 12800"/>
                <a:gd name="T32" fmla="*/ 10400 w 12800"/>
                <a:gd name="T33" fmla="*/ 11200 h 12800"/>
                <a:gd name="T34" fmla="*/ 3200 w 12800"/>
                <a:gd name="T35" fmla="*/ 12000 h 12800"/>
                <a:gd name="T36" fmla="*/ 9600 w 12800"/>
                <a:gd name="T37" fmla="*/ 12000 h 12800"/>
                <a:gd name="T38" fmla="*/ 9600 w 12800"/>
                <a:gd name="T39" fmla="*/ 8800 h 12800"/>
                <a:gd name="T40" fmla="*/ 3200 w 12800"/>
                <a:gd name="T41" fmla="*/ 8800 h 12800"/>
                <a:gd name="T42" fmla="*/ 3200 w 12800"/>
                <a:gd name="T43" fmla="*/ 12000 h 12800"/>
                <a:gd name="T44" fmla="*/ 9600 w 12800"/>
                <a:gd name="T45" fmla="*/ 800 h 12800"/>
                <a:gd name="T46" fmla="*/ 3200 w 12800"/>
                <a:gd name="T47" fmla="*/ 800 h 12800"/>
                <a:gd name="T48" fmla="*/ 3200 w 12800"/>
                <a:gd name="T49" fmla="*/ 4000 h 12800"/>
                <a:gd name="T50" fmla="*/ 4000 w 12800"/>
                <a:gd name="T51" fmla="*/ 4000 h 12800"/>
                <a:gd name="T52" fmla="*/ 4000 w 12800"/>
                <a:gd name="T53" fmla="*/ 1600 h 12800"/>
                <a:gd name="T54" fmla="*/ 8800 w 12800"/>
                <a:gd name="T55" fmla="*/ 1600 h 12800"/>
                <a:gd name="T56" fmla="*/ 8800 w 12800"/>
                <a:gd name="T57" fmla="*/ 4000 h 12800"/>
                <a:gd name="T58" fmla="*/ 9600 w 12800"/>
                <a:gd name="T59" fmla="*/ 4000 h 12800"/>
                <a:gd name="T60" fmla="*/ 9600 w 12800"/>
                <a:gd name="T61" fmla="*/ 800 h 12800"/>
                <a:gd name="T62" fmla="*/ 4800 w 12800"/>
                <a:gd name="T63" fmla="*/ 2400 h 12800"/>
                <a:gd name="T64" fmla="*/ 4800 w 12800"/>
                <a:gd name="T65" fmla="*/ 4000 h 12800"/>
                <a:gd name="T66" fmla="*/ 8000 w 12800"/>
                <a:gd name="T67" fmla="*/ 4000 h 12800"/>
                <a:gd name="T68" fmla="*/ 8000 w 12800"/>
                <a:gd name="T69" fmla="*/ 2400 h 12800"/>
                <a:gd name="T70" fmla="*/ 4800 w 12800"/>
                <a:gd name="T71" fmla="*/ 2400 h 12800"/>
                <a:gd name="T72" fmla="*/ 9600 w 12800"/>
                <a:gd name="T73" fmla="*/ 5600 h 12800"/>
                <a:gd name="T74" fmla="*/ 8800 w 12800"/>
                <a:gd name="T75" fmla="*/ 5600 h 12800"/>
                <a:gd name="T76" fmla="*/ 8800 w 12800"/>
                <a:gd name="T77" fmla="*/ 6400 h 12800"/>
                <a:gd name="T78" fmla="*/ 9600 w 12800"/>
                <a:gd name="T79" fmla="*/ 6400 h 12800"/>
                <a:gd name="T80" fmla="*/ 9600 w 12800"/>
                <a:gd name="T81" fmla="*/ 5600 h 12800"/>
                <a:gd name="T82" fmla="*/ 9600 w 12800"/>
                <a:gd name="T83" fmla="*/ 7200 h 12800"/>
                <a:gd name="T84" fmla="*/ 3200 w 12800"/>
                <a:gd name="T85" fmla="*/ 7200 h 12800"/>
                <a:gd name="T86" fmla="*/ 1600 w 12800"/>
                <a:gd name="T87" fmla="*/ 8800 h 12800"/>
                <a:gd name="T88" fmla="*/ 1600 w 12800"/>
                <a:gd name="T89" fmla="*/ 9600 h 12800"/>
                <a:gd name="T90" fmla="*/ 2400 w 12800"/>
                <a:gd name="T91" fmla="*/ 9600 h 12800"/>
                <a:gd name="T92" fmla="*/ 2400 w 12800"/>
                <a:gd name="T93" fmla="*/ 8800 h 12800"/>
                <a:gd name="T94" fmla="*/ 3200 w 12800"/>
                <a:gd name="T95" fmla="*/ 8000 h 12800"/>
                <a:gd name="T96" fmla="*/ 9600 w 12800"/>
                <a:gd name="T97" fmla="*/ 8000 h 12800"/>
                <a:gd name="T98" fmla="*/ 10400 w 12800"/>
                <a:gd name="T99" fmla="*/ 8800 h 12800"/>
                <a:gd name="T100" fmla="*/ 10400 w 12800"/>
                <a:gd name="T101" fmla="*/ 9600 h 12800"/>
                <a:gd name="T102" fmla="*/ 11200 w 12800"/>
                <a:gd name="T103" fmla="*/ 9600 h 12800"/>
                <a:gd name="T104" fmla="*/ 11200 w 12800"/>
                <a:gd name="T105" fmla="*/ 8800 h 12800"/>
                <a:gd name="T106" fmla="*/ 9600 w 12800"/>
                <a:gd name="T107" fmla="*/ 7200 h 12800"/>
                <a:gd name="T108" fmla="*/ 11200 w 12800"/>
                <a:gd name="T109" fmla="*/ 5600 h 12800"/>
                <a:gd name="T110" fmla="*/ 10400 w 12800"/>
                <a:gd name="T111" fmla="*/ 5600 h 12800"/>
                <a:gd name="T112" fmla="*/ 10400 w 12800"/>
                <a:gd name="T113" fmla="*/ 6400 h 12800"/>
                <a:gd name="T114" fmla="*/ 11200 w 12800"/>
                <a:gd name="T115" fmla="*/ 6400 h 12800"/>
                <a:gd name="T116" fmla="*/ 11200 w 12800"/>
                <a:gd name="T117" fmla="*/ 560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00" h="12800">
                  <a:moveTo>
                    <a:pt x="10400" y="11200"/>
                  </a:moveTo>
                  <a:lnTo>
                    <a:pt x="10400" y="12000"/>
                  </a:lnTo>
                  <a:cubicBezTo>
                    <a:pt x="10400" y="12442"/>
                    <a:pt x="10042" y="12800"/>
                    <a:pt x="9600" y="12800"/>
                  </a:cubicBezTo>
                  <a:lnTo>
                    <a:pt x="3200" y="12800"/>
                  </a:lnTo>
                  <a:cubicBezTo>
                    <a:pt x="2758" y="12800"/>
                    <a:pt x="2400" y="12442"/>
                    <a:pt x="2400" y="12000"/>
                  </a:cubicBezTo>
                  <a:lnTo>
                    <a:pt x="2400" y="11200"/>
                  </a:lnTo>
                  <a:cubicBezTo>
                    <a:pt x="1075" y="11200"/>
                    <a:pt x="0" y="10125"/>
                    <a:pt x="0" y="8800"/>
                  </a:cubicBezTo>
                  <a:lnTo>
                    <a:pt x="0" y="6400"/>
                  </a:lnTo>
                  <a:cubicBezTo>
                    <a:pt x="0" y="5075"/>
                    <a:pt x="1075" y="4000"/>
                    <a:pt x="2400" y="4000"/>
                  </a:cubicBezTo>
                  <a:lnTo>
                    <a:pt x="2400" y="800"/>
                  </a:lnTo>
                  <a:cubicBezTo>
                    <a:pt x="2400" y="358"/>
                    <a:pt x="2758" y="0"/>
                    <a:pt x="3200" y="0"/>
                  </a:cubicBezTo>
                  <a:lnTo>
                    <a:pt x="9600" y="0"/>
                  </a:lnTo>
                  <a:cubicBezTo>
                    <a:pt x="10042" y="0"/>
                    <a:pt x="10400" y="358"/>
                    <a:pt x="10400" y="800"/>
                  </a:cubicBezTo>
                  <a:lnTo>
                    <a:pt x="10400" y="4000"/>
                  </a:lnTo>
                  <a:cubicBezTo>
                    <a:pt x="11725" y="4000"/>
                    <a:pt x="12800" y="5074"/>
                    <a:pt x="12800" y="6400"/>
                  </a:cubicBezTo>
                  <a:lnTo>
                    <a:pt x="12800" y="8800"/>
                  </a:lnTo>
                  <a:cubicBezTo>
                    <a:pt x="12800" y="10126"/>
                    <a:pt x="11725" y="11200"/>
                    <a:pt x="10400" y="11200"/>
                  </a:cubicBezTo>
                  <a:close/>
                  <a:moveTo>
                    <a:pt x="3200" y="12000"/>
                  </a:moveTo>
                  <a:lnTo>
                    <a:pt x="9600" y="12000"/>
                  </a:lnTo>
                  <a:lnTo>
                    <a:pt x="9600" y="8800"/>
                  </a:lnTo>
                  <a:lnTo>
                    <a:pt x="3200" y="8800"/>
                  </a:lnTo>
                  <a:lnTo>
                    <a:pt x="3200" y="12000"/>
                  </a:lnTo>
                  <a:close/>
                  <a:moveTo>
                    <a:pt x="9600" y="800"/>
                  </a:moveTo>
                  <a:lnTo>
                    <a:pt x="3200" y="800"/>
                  </a:lnTo>
                  <a:lnTo>
                    <a:pt x="3200" y="4000"/>
                  </a:lnTo>
                  <a:lnTo>
                    <a:pt x="4000" y="4000"/>
                  </a:lnTo>
                  <a:lnTo>
                    <a:pt x="4000" y="1600"/>
                  </a:lnTo>
                  <a:lnTo>
                    <a:pt x="8800" y="1600"/>
                  </a:lnTo>
                  <a:lnTo>
                    <a:pt x="8800" y="4000"/>
                  </a:lnTo>
                  <a:lnTo>
                    <a:pt x="9600" y="4000"/>
                  </a:lnTo>
                  <a:lnTo>
                    <a:pt x="9600" y="800"/>
                  </a:lnTo>
                  <a:close/>
                  <a:moveTo>
                    <a:pt x="4800" y="2400"/>
                  </a:moveTo>
                  <a:lnTo>
                    <a:pt x="4800" y="4000"/>
                  </a:lnTo>
                  <a:lnTo>
                    <a:pt x="8000" y="4000"/>
                  </a:lnTo>
                  <a:lnTo>
                    <a:pt x="8000" y="2400"/>
                  </a:lnTo>
                  <a:lnTo>
                    <a:pt x="4800" y="2400"/>
                  </a:lnTo>
                  <a:close/>
                  <a:moveTo>
                    <a:pt x="9600" y="5600"/>
                  </a:moveTo>
                  <a:lnTo>
                    <a:pt x="8800" y="5600"/>
                  </a:lnTo>
                  <a:lnTo>
                    <a:pt x="8800" y="6400"/>
                  </a:lnTo>
                  <a:lnTo>
                    <a:pt x="9600" y="6400"/>
                  </a:lnTo>
                  <a:lnTo>
                    <a:pt x="9600" y="5600"/>
                  </a:lnTo>
                  <a:close/>
                  <a:moveTo>
                    <a:pt x="9600" y="7200"/>
                  </a:moveTo>
                  <a:lnTo>
                    <a:pt x="3200" y="7200"/>
                  </a:lnTo>
                  <a:cubicBezTo>
                    <a:pt x="2317" y="7200"/>
                    <a:pt x="1600" y="7917"/>
                    <a:pt x="1600" y="8800"/>
                  </a:cubicBezTo>
                  <a:lnTo>
                    <a:pt x="1600" y="9600"/>
                  </a:lnTo>
                  <a:lnTo>
                    <a:pt x="2400" y="9600"/>
                  </a:lnTo>
                  <a:lnTo>
                    <a:pt x="2400" y="8800"/>
                  </a:lnTo>
                  <a:cubicBezTo>
                    <a:pt x="2400" y="8358"/>
                    <a:pt x="2758" y="8000"/>
                    <a:pt x="3200" y="8000"/>
                  </a:cubicBezTo>
                  <a:lnTo>
                    <a:pt x="9600" y="8000"/>
                  </a:lnTo>
                  <a:cubicBezTo>
                    <a:pt x="10042" y="8000"/>
                    <a:pt x="10400" y="8358"/>
                    <a:pt x="10400" y="8800"/>
                  </a:cubicBezTo>
                  <a:lnTo>
                    <a:pt x="10400" y="9600"/>
                  </a:lnTo>
                  <a:lnTo>
                    <a:pt x="11200" y="9600"/>
                  </a:lnTo>
                  <a:lnTo>
                    <a:pt x="11200" y="8800"/>
                  </a:lnTo>
                  <a:cubicBezTo>
                    <a:pt x="11200" y="7917"/>
                    <a:pt x="10483" y="7200"/>
                    <a:pt x="9600" y="7200"/>
                  </a:cubicBezTo>
                  <a:close/>
                  <a:moveTo>
                    <a:pt x="11200" y="5600"/>
                  </a:moveTo>
                  <a:lnTo>
                    <a:pt x="10400" y="5600"/>
                  </a:lnTo>
                  <a:lnTo>
                    <a:pt x="10400" y="6400"/>
                  </a:lnTo>
                  <a:lnTo>
                    <a:pt x="11200" y="6400"/>
                  </a:lnTo>
                  <a:lnTo>
                    <a:pt x="11200" y="5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F3ABFD3-DD6A-4998-9DAE-EDCF9F1929D1}"/>
              </a:ext>
            </a:extLst>
          </p:cNvPr>
          <p:cNvGrpSpPr/>
          <p:nvPr/>
        </p:nvGrpSpPr>
        <p:grpSpPr>
          <a:xfrm>
            <a:off x="8239740" y="2907705"/>
            <a:ext cx="1118674" cy="1042590"/>
            <a:chOff x="8260080" y="2862028"/>
            <a:chExt cx="1118674" cy="104259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FDC6541-B39A-4E7C-B9E1-B4248A897A3C}"/>
                </a:ext>
              </a:extLst>
            </p:cNvPr>
            <p:cNvSpPr/>
            <p:nvPr/>
          </p:nvSpPr>
          <p:spPr>
            <a:xfrm>
              <a:off x="8260080" y="2862028"/>
              <a:ext cx="1118674" cy="1042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iconfont-11518-5469603">
              <a:extLst>
                <a:ext uri="{FF2B5EF4-FFF2-40B4-BE49-F238E27FC236}">
                  <a16:creationId xmlns:a16="http://schemas.microsoft.com/office/drawing/2014/main" id="{359F48EE-D87E-43D1-BA7A-3632A18559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32155" y="2978070"/>
              <a:ext cx="823734" cy="886076"/>
            </a:xfrm>
            <a:custGeom>
              <a:avLst/>
              <a:gdLst>
                <a:gd name="connsiteX0" fmla="*/ 143932 w 507905"/>
                <a:gd name="connsiteY0" fmla="*/ 372559 h 499573"/>
                <a:gd name="connsiteX1" fmla="*/ 364072 w 507905"/>
                <a:gd name="connsiteY1" fmla="*/ 372559 h 499573"/>
                <a:gd name="connsiteX2" fmla="*/ 381028 w 507905"/>
                <a:gd name="connsiteY2" fmla="*/ 389468 h 499573"/>
                <a:gd name="connsiteX3" fmla="*/ 364072 w 507905"/>
                <a:gd name="connsiteY3" fmla="*/ 406424 h 499573"/>
                <a:gd name="connsiteX4" fmla="*/ 143932 w 507905"/>
                <a:gd name="connsiteY4" fmla="*/ 406424 h 499573"/>
                <a:gd name="connsiteX5" fmla="*/ 126976 w 507905"/>
                <a:gd name="connsiteY5" fmla="*/ 389468 h 499573"/>
                <a:gd name="connsiteX6" fmla="*/ 143932 w 507905"/>
                <a:gd name="connsiteY6" fmla="*/ 372559 h 499573"/>
                <a:gd name="connsiteX7" fmla="*/ 50762 w 507905"/>
                <a:gd name="connsiteY7" fmla="*/ 364920 h 499573"/>
                <a:gd name="connsiteX8" fmla="*/ 33857 w 507905"/>
                <a:gd name="connsiteY8" fmla="*/ 385258 h 499573"/>
                <a:gd name="connsiteX9" fmla="*/ 50762 w 507905"/>
                <a:gd name="connsiteY9" fmla="*/ 406406 h 499573"/>
                <a:gd name="connsiteX10" fmla="*/ 457143 w 507905"/>
                <a:gd name="connsiteY10" fmla="*/ 364062 h 499573"/>
                <a:gd name="connsiteX11" fmla="*/ 457143 w 507905"/>
                <a:gd name="connsiteY11" fmla="*/ 405549 h 499573"/>
                <a:gd name="connsiteX12" fmla="*/ 474048 w 507905"/>
                <a:gd name="connsiteY12" fmla="*/ 384401 h 499573"/>
                <a:gd name="connsiteX13" fmla="*/ 457143 w 507905"/>
                <a:gd name="connsiteY13" fmla="*/ 364062 h 499573"/>
                <a:gd name="connsiteX14" fmla="*/ 220138 w 507905"/>
                <a:gd name="connsiteY14" fmla="*/ 186280 h 499573"/>
                <a:gd name="connsiteX15" fmla="*/ 169318 w 507905"/>
                <a:gd name="connsiteY15" fmla="*/ 245531 h 499573"/>
                <a:gd name="connsiteX16" fmla="*/ 169318 w 507905"/>
                <a:gd name="connsiteY16" fmla="*/ 287016 h 499573"/>
                <a:gd name="connsiteX17" fmla="*/ 170176 w 507905"/>
                <a:gd name="connsiteY17" fmla="*/ 287874 h 499573"/>
                <a:gd name="connsiteX18" fmla="*/ 337829 w 507905"/>
                <a:gd name="connsiteY18" fmla="*/ 287874 h 499573"/>
                <a:gd name="connsiteX19" fmla="*/ 338686 w 507905"/>
                <a:gd name="connsiteY19" fmla="*/ 245531 h 499573"/>
                <a:gd name="connsiteX20" fmla="*/ 287866 w 507905"/>
                <a:gd name="connsiteY20" fmla="*/ 186280 h 499573"/>
                <a:gd name="connsiteX21" fmla="*/ 219281 w 507905"/>
                <a:gd name="connsiteY21" fmla="*/ 152415 h 499573"/>
                <a:gd name="connsiteX22" fmla="*/ 287009 w 507905"/>
                <a:gd name="connsiteY22" fmla="*/ 152415 h 499573"/>
                <a:gd name="connsiteX23" fmla="*/ 371693 w 507905"/>
                <a:gd name="connsiteY23" fmla="*/ 245531 h 499573"/>
                <a:gd name="connsiteX24" fmla="*/ 371693 w 507905"/>
                <a:gd name="connsiteY24" fmla="*/ 288731 h 499573"/>
                <a:gd name="connsiteX25" fmla="*/ 338686 w 507905"/>
                <a:gd name="connsiteY25" fmla="*/ 321738 h 499573"/>
                <a:gd name="connsiteX26" fmla="*/ 160031 w 507905"/>
                <a:gd name="connsiteY26" fmla="*/ 321738 h 499573"/>
                <a:gd name="connsiteX27" fmla="*/ 135454 w 507905"/>
                <a:gd name="connsiteY27" fmla="*/ 288731 h 499573"/>
                <a:gd name="connsiteX28" fmla="*/ 135454 w 507905"/>
                <a:gd name="connsiteY28" fmla="*/ 245531 h 499573"/>
                <a:gd name="connsiteX29" fmla="*/ 219281 w 507905"/>
                <a:gd name="connsiteY29" fmla="*/ 152415 h 499573"/>
                <a:gd name="connsiteX30" fmla="*/ 200619 w 507905"/>
                <a:gd name="connsiteY30" fmla="*/ 93089 h 499573"/>
                <a:gd name="connsiteX31" fmla="*/ 84619 w 507905"/>
                <a:gd name="connsiteY31" fmla="*/ 217597 h 499573"/>
                <a:gd name="connsiteX32" fmla="*/ 84619 w 507905"/>
                <a:gd name="connsiteY32" fmla="*/ 439415 h 499573"/>
                <a:gd name="connsiteX33" fmla="*/ 110905 w 507905"/>
                <a:gd name="connsiteY33" fmla="*/ 465660 h 499573"/>
                <a:gd name="connsiteX34" fmla="*/ 397000 w 507905"/>
                <a:gd name="connsiteY34" fmla="*/ 465660 h 499573"/>
                <a:gd name="connsiteX35" fmla="*/ 423286 w 507905"/>
                <a:gd name="connsiteY35" fmla="*/ 439415 h 499573"/>
                <a:gd name="connsiteX36" fmla="*/ 423286 w 507905"/>
                <a:gd name="connsiteY36" fmla="*/ 217597 h 499573"/>
                <a:gd name="connsiteX37" fmla="*/ 324238 w 507905"/>
                <a:gd name="connsiteY37" fmla="*/ 93089 h 499573"/>
                <a:gd name="connsiteX38" fmla="*/ 214176 w 507905"/>
                <a:gd name="connsiteY38" fmla="*/ 59223 h 499573"/>
                <a:gd name="connsiteX39" fmla="*/ 293828 w 507905"/>
                <a:gd name="connsiteY39" fmla="*/ 59223 h 499573"/>
                <a:gd name="connsiteX40" fmla="*/ 293820 w 507905"/>
                <a:gd name="connsiteY40" fmla="*/ 59251 h 499573"/>
                <a:gd name="connsiteX41" fmla="*/ 324369 w 507905"/>
                <a:gd name="connsiteY41" fmla="*/ 59251 h 499573"/>
                <a:gd name="connsiteX42" fmla="*/ 381788 w 507905"/>
                <a:gd name="connsiteY42" fmla="*/ 71698 h 499573"/>
                <a:gd name="connsiteX43" fmla="*/ 457143 w 507905"/>
                <a:gd name="connsiteY43" fmla="*/ 217597 h 499573"/>
                <a:gd name="connsiteX44" fmla="*/ 457143 w 507905"/>
                <a:gd name="connsiteY44" fmla="*/ 330197 h 499573"/>
                <a:gd name="connsiteX45" fmla="*/ 507905 w 507905"/>
                <a:gd name="connsiteY45" fmla="*/ 385258 h 499573"/>
                <a:gd name="connsiteX46" fmla="*/ 457143 w 507905"/>
                <a:gd name="connsiteY46" fmla="*/ 440272 h 499573"/>
                <a:gd name="connsiteX47" fmla="*/ 396191 w 507905"/>
                <a:gd name="connsiteY47" fmla="*/ 499573 h 499573"/>
                <a:gd name="connsiteX48" fmla="*/ 111715 w 507905"/>
                <a:gd name="connsiteY48" fmla="*/ 499573 h 499573"/>
                <a:gd name="connsiteX49" fmla="*/ 50762 w 507905"/>
                <a:gd name="connsiteY49" fmla="*/ 440272 h 499573"/>
                <a:gd name="connsiteX50" fmla="*/ 0 w 507905"/>
                <a:gd name="connsiteY50" fmla="*/ 385258 h 499573"/>
                <a:gd name="connsiteX51" fmla="*/ 50762 w 507905"/>
                <a:gd name="connsiteY51" fmla="*/ 330197 h 499573"/>
                <a:gd name="connsiteX52" fmla="*/ 50762 w 507905"/>
                <a:gd name="connsiteY52" fmla="*/ 218406 h 499573"/>
                <a:gd name="connsiteX53" fmla="*/ 140782 w 507905"/>
                <a:gd name="connsiteY53" fmla="*/ 71711 h 499573"/>
                <a:gd name="connsiteX54" fmla="*/ 201339 w 507905"/>
                <a:gd name="connsiteY54" fmla="*/ 59251 h 499573"/>
                <a:gd name="connsiteX55" fmla="*/ 214185 w 507905"/>
                <a:gd name="connsiteY55" fmla="*/ 59251 h 499573"/>
                <a:gd name="connsiteX56" fmla="*/ 228616 w 507905"/>
                <a:gd name="connsiteY56" fmla="*/ 0 h 499573"/>
                <a:gd name="connsiteX57" fmla="*/ 279388 w 507905"/>
                <a:gd name="connsiteY57" fmla="*/ 0 h 499573"/>
                <a:gd name="connsiteX58" fmla="*/ 330208 w 507905"/>
                <a:gd name="connsiteY58" fmla="*/ 50773 h 499573"/>
                <a:gd name="connsiteX59" fmla="*/ 329351 w 507905"/>
                <a:gd name="connsiteY59" fmla="*/ 59251 h 499573"/>
                <a:gd name="connsiteX60" fmla="*/ 324369 w 507905"/>
                <a:gd name="connsiteY60" fmla="*/ 59251 h 499573"/>
                <a:gd name="connsiteX61" fmla="*/ 324238 w 507905"/>
                <a:gd name="connsiteY61" fmla="*/ 59223 h 499573"/>
                <a:gd name="connsiteX62" fmla="*/ 293828 w 507905"/>
                <a:gd name="connsiteY62" fmla="*/ 59223 h 499573"/>
                <a:gd name="connsiteX63" fmla="*/ 296344 w 507905"/>
                <a:gd name="connsiteY63" fmla="*/ 50773 h 499573"/>
                <a:gd name="connsiteX64" fmla="*/ 279388 w 507905"/>
                <a:gd name="connsiteY64" fmla="*/ 33865 h 499573"/>
                <a:gd name="connsiteX65" fmla="*/ 228616 w 507905"/>
                <a:gd name="connsiteY65" fmla="*/ 33865 h 499573"/>
                <a:gd name="connsiteX66" fmla="*/ 211660 w 507905"/>
                <a:gd name="connsiteY66" fmla="*/ 50773 h 499573"/>
                <a:gd name="connsiteX67" fmla="*/ 214176 w 507905"/>
                <a:gd name="connsiteY67" fmla="*/ 59223 h 499573"/>
                <a:gd name="connsiteX68" fmla="*/ 201477 w 507905"/>
                <a:gd name="connsiteY68" fmla="*/ 59223 h 499573"/>
                <a:gd name="connsiteX69" fmla="*/ 201339 w 507905"/>
                <a:gd name="connsiteY69" fmla="*/ 59251 h 499573"/>
                <a:gd name="connsiteX70" fmla="*/ 178653 w 507905"/>
                <a:gd name="connsiteY70" fmla="*/ 59251 h 499573"/>
                <a:gd name="connsiteX71" fmla="*/ 177796 w 507905"/>
                <a:gd name="connsiteY71" fmla="*/ 50773 h 499573"/>
                <a:gd name="connsiteX72" fmla="*/ 228616 w 507905"/>
                <a:gd name="connsiteY72" fmla="*/ 0 h 4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07905" h="499573">
                  <a:moveTo>
                    <a:pt x="143932" y="372559"/>
                  </a:moveTo>
                  <a:lnTo>
                    <a:pt x="364072" y="372559"/>
                  </a:lnTo>
                  <a:cubicBezTo>
                    <a:pt x="373408" y="372559"/>
                    <a:pt x="381028" y="380180"/>
                    <a:pt x="381028" y="389468"/>
                  </a:cubicBezTo>
                  <a:cubicBezTo>
                    <a:pt x="381028" y="398803"/>
                    <a:pt x="373408" y="406424"/>
                    <a:pt x="364072" y="406424"/>
                  </a:cubicBezTo>
                  <a:lnTo>
                    <a:pt x="143932" y="406424"/>
                  </a:lnTo>
                  <a:cubicBezTo>
                    <a:pt x="134597" y="406424"/>
                    <a:pt x="126976" y="398803"/>
                    <a:pt x="126976" y="389468"/>
                  </a:cubicBezTo>
                  <a:cubicBezTo>
                    <a:pt x="126976" y="380180"/>
                    <a:pt x="134597" y="372559"/>
                    <a:pt x="143932" y="372559"/>
                  </a:cubicBezTo>
                  <a:close/>
                  <a:moveTo>
                    <a:pt x="50762" y="364920"/>
                  </a:moveTo>
                  <a:cubicBezTo>
                    <a:pt x="41476" y="366587"/>
                    <a:pt x="33857" y="375065"/>
                    <a:pt x="33857" y="385258"/>
                  </a:cubicBezTo>
                  <a:cubicBezTo>
                    <a:pt x="33857" y="395404"/>
                    <a:pt x="41476" y="403882"/>
                    <a:pt x="50762" y="406406"/>
                  </a:cubicBezTo>
                  <a:close/>
                  <a:moveTo>
                    <a:pt x="457143" y="364062"/>
                  </a:moveTo>
                  <a:lnTo>
                    <a:pt x="457143" y="405549"/>
                  </a:lnTo>
                  <a:cubicBezTo>
                    <a:pt x="466429" y="403882"/>
                    <a:pt x="474048" y="395404"/>
                    <a:pt x="474048" y="384401"/>
                  </a:cubicBezTo>
                  <a:cubicBezTo>
                    <a:pt x="474048" y="374208"/>
                    <a:pt x="466429" y="365777"/>
                    <a:pt x="457143" y="364062"/>
                  </a:cubicBezTo>
                  <a:close/>
                  <a:moveTo>
                    <a:pt x="220138" y="186280"/>
                  </a:moveTo>
                  <a:cubicBezTo>
                    <a:pt x="187131" y="186280"/>
                    <a:pt x="169318" y="212524"/>
                    <a:pt x="169318" y="245531"/>
                  </a:cubicBezTo>
                  <a:lnTo>
                    <a:pt x="169318" y="287016"/>
                  </a:lnTo>
                  <a:cubicBezTo>
                    <a:pt x="169318" y="287874"/>
                    <a:pt x="170176" y="287874"/>
                    <a:pt x="170176" y="287874"/>
                  </a:cubicBezTo>
                  <a:lnTo>
                    <a:pt x="337829" y="287874"/>
                  </a:lnTo>
                  <a:lnTo>
                    <a:pt x="338686" y="245531"/>
                  </a:lnTo>
                  <a:cubicBezTo>
                    <a:pt x="338686" y="212524"/>
                    <a:pt x="320873" y="186280"/>
                    <a:pt x="287866" y="186280"/>
                  </a:cubicBezTo>
                  <a:close/>
                  <a:moveTo>
                    <a:pt x="219281" y="152415"/>
                  </a:moveTo>
                  <a:lnTo>
                    <a:pt x="287009" y="152415"/>
                  </a:lnTo>
                  <a:cubicBezTo>
                    <a:pt x="338686" y="152415"/>
                    <a:pt x="371693" y="193900"/>
                    <a:pt x="371693" y="245531"/>
                  </a:cubicBezTo>
                  <a:lnTo>
                    <a:pt x="371693" y="288731"/>
                  </a:lnTo>
                  <a:cubicBezTo>
                    <a:pt x="371693" y="306497"/>
                    <a:pt x="357309" y="321738"/>
                    <a:pt x="338686" y="321738"/>
                  </a:cubicBezTo>
                  <a:lnTo>
                    <a:pt x="160031" y="321738"/>
                  </a:lnTo>
                  <a:cubicBezTo>
                    <a:pt x="142217" y="321738"/>
                    <a:pt x="135454" y="307354"/>
                    <a:pt x="135454" y="288731"/>
                  </a:cubicBezTo>
                  <a:lnTo>
                    <a:pt x="135454" y="245531"/>
                  </a:lnTo>
                  <a:cubicBezTo>
                    <a:pt x="135454" y="193900"/>
                    <a:pt x="168461" y="152415"/>
                    <a:pt x="219281" y="152415"/>
                  </a:cubicBezTo>
                  <a:close/>
                  <a:moveTo>
                    <a:pt x="200619" y="93089"/>
                  </a:moveTo>
                  <a:cubicBezTo>
                    <a:pt x="132048" y="93089"/>
                    <a:pt x="84619" y="149008"/>
                    <a:pt x="84619" y="217597"/>
                  </a:cubicBezTo>
                  <a:lnTo>
                    <a:pt x="84619" y="439415"/>
                  </a:lnTo>
                  <a:cubicBezTo>
                    <a:pt x="84619" y="453847"/>
                    <a:pt x="96476" y="465660"/>
                    <a:pt x="110905" y="465660"/>
                  </a:cubicBezTo>
                  <a:lnTo>
                    <a:pt x="397000" y="465660"/>
                  </a:lnTo>
                  <a:cubicBezTo>
                    <a:pt x="411429" y="465660"/>
                    <a:pt x="423286" y="453847"/>
                    <a:pt x="423286" y="439415"/>
                  </a:cubicBezTo>
                  <a:lnTo>
                    <a:pt x="423286" y="217597"/>
                  </a:lnTo>
                  <a:cubicBezTo>
                    <a:pt x="423286" y="149008"/>
                    <a:pt x="392810" y="93089"/>
                    <a:pt x="324238" y="93089"/>
                  </a:cubicBezTo>
                  <a:close/>
                  <a:moveTo>
                    <a:pt x="214176" y="59223"/>
                  </a:moveTo>
                  <a:lnTo>
                    <a:pt x="293828" y="59223"/>
                  </a:lnTo>
                  <a:lnTo>
                    <a:pt x="293820" y="59251"/>
                  </a:lnTo>
                  <a:lnTo>
                    <a:pt x="324369" y="59251"/>
                  </a:lnTo>
                  <a:lnTo>
                    <a:pt x="381788" y="71698"/>
                  </a:lnTo>
                  <a:cubicBezTo>
                    <a:pt x="431429" y="95789"/>
                    <a:pt x="457143" y="152151"/>
                    <a:pt x="457143" y="217597"/>
                  </a:cubicBezTo>
                  <a:lnTo>
                    <a:pt x="457143" y="330197"/>
                  </a:lnTo>
                  <a:cubicBezTo>
                    <a:pt x="485905" y="332721"/>
                    <a:pt x="507905" y="356441"/>
                    <a:pt x="507905" y="385258"/>
                  </a:cubicBezTo>
                  <a:cubicBezTo>
                    <a:pt x="507905" y="414027"/>
                    <a:pt x="485905" y="437748"/>
                    <a:pt x="457143" y="440272"/>
                  </a:cubicBezTo>
                  <a:cubicBezTo>
                    <a:pt x="456286" y="473281"/>
                    <a:pt x="429191" y="499573"/>
                    <a:pt x="396191" y="499573"/>
                  </a:cubicBezTo>
                  <a:lnTo>
                    <a:pt x="111715" y="499573"/>
                  </a:lnTo>
                  <a:cubicBezTo>
                    <a:pt x="78715" y="499573"/>
                    <a:pt x="51619" y="473281"/>
                    <a:pt x="50762" y="440272"/>
                  </a:cubicBezTo>
                  <a:cubicBezTo>
                    <a:pt x="22000" y="437748"/>
                    <a:pt x="0" y="414027"/>
                    <a:pt x="0" y="385258"/>
                  </a:cubicBezTo>
                  <a:cubicBezTo>
                    <a:pt x="0" y="356441"/>
                    <a:pt x="22000" y="332721"/>
                    <a:pt x="50762" y="330197"/>
                  </a:cubicBezTo>
                  <a:lnTo>
                    <a:pt x="50762" y="218406"/>
                  </a:lnTo>
                  <a:cubicBezTo>
                    <a:pt x="50762" y="152354"/>
                    <a:pt x="86012" y="95839"/>
                    <a:pt x="140782" y="71711"/>
                  </a:cubicBezTo>
                  <a:lnTo>
                    <a:pt x="201339" y="59251"/>
                  </a:lnTo>
                  <a:lnTo>
                    <a:pt x="214185" y="59251"/>
                  </a:lnTo>
                  <a:close/>
                  <a:moveTo>
                    <a:pt x="228616" y="0"/>
                  </a:moveTo>
                  <a:lnTo>
                    <a:pt x="279388" y="0"/>
                  </a:lnTo>
                  <a:cubicBezTo>
                    <a:pt x="307346" y="0"/>
                    <a:pt x="330208" y="22862"/>
                    <a:pt x="330208" y="50773"/>
                  </a:cubicBezTo>
                  <a:cubicBezTo>
                    <a:pt x="330208" y="53345"/>
                    <a:pt x="330208" y="56727"/>
                    <a:pt x="329351" y="59251"/>
                  </a:cubicBezTo>
                  <a:lnTo>
                    <a:pt x="324369" y="59251"/>
                  </a:lnTo>
                  <a:lnTo>
                    <a:pt x="324238" y="59223"/>
                  </a:lnTo>
                  <a:lnTo>
                    <a:pt x="293828" y="59223"/>
                  </a:lnTo>
                  <a:lnTo>
                    <a:pt x="296344" y="50773"/>
                  </a:lnTo>
                  <a:cubicBezTo>
                    <a:pt x="296344" y="41485"/>
                    <a:pt x="288724" y="33865"/>
                    <a:pt x="279388" y="33865"/>
                  </a:cubicBezTo>
                  <a:lnTo>
                    <a:pt x="228616" y="33865"/>
                  </a:lnTo>
                  <a:cubicBezTo>
                    <a:pt x="219281" y="33865"/>
                    <a:pt x="211660" y="41485"/>
                    <a:pt x="211660" y="50773"/>
                  </a:cubicBezTo>
                  <a:lnTo>
                    <a:pt x="214176" y="59223"/>
                  </a:lnTo>
                  <a:lnTo>
                    <a:pt x="201477" y="59223"/>
                  </a:lnTo>
                  <a:lnTo>
                    <a:pt x="201339" y="59251"/>
                  </a:lnTo>
                  <a:lnTo>
                    <a:pt x="178653" y="59251"/>
                  </a:lnTo>
                  <a:cubicBezTo>
                    <a:pt x="177796" y="56727"/>
                    <a:pt x="177796" y="53345"/>
                    <a:pt x="177796" y="50773"/>
                  </a:cubicBezTo>
                  <a:cubicBezTo>
                    <a:pt x="177796" y="22862"/>
                    <a:pt x="200658" y="0"/>
                    <a:pt x="2286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6AB9293-C204-44D9-B350-D93210A98543}"/>
              </a:ext>
            </a:extLst>
          </p:cNvPr>
          <p:cNvGrpSpPr/>
          <p:nvPr/>
        </p:nvGrpSpPr>
        <p:grpSpPr>
          <a:xfrm>
            <a:off x="9473669" y="5026123"/>
            <a:ext cx="1118674" cy="1042590"/>
            <a:chOff x="9473669" y="5026123"/>
            <a:chExt cx="1118674" cy="1042590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B1B5C3CE-1D54-4D91-9858-3B5DA31022F6}"/>
                </a:ext>
              </a:extLst>
            </p:cNvPr>
            <p:cNvSpPr/>
            <p:nvPr/>
          </p:nvSpPr>
          <p:spPr>
            <a:xfrm>
              <a:off x="9473669" y="5026123"/>
              <a:ext cx="1118674" cy="1042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iconfont-11260-5327122">
              <a:extLst>
                <a:ext uri="{FF2B5EF4-FFF2-40B4-BE49-F238E27FC236}">
                  <a16:creationId xmlns:a16="http://schemas.microsoft.com/office/drawing/2014/main" id="{A53187CA-2AF8-4AEF-9A3E-D253182082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3297" y="5104676"/>
              <a:ext cx="379610" cy="942126"/>
            </a:xfrm>
            <a:custGeom>
              <a:avLst/>
              <a:gdLst>
                <a:gd name="connsiteX0" fmla="*/ 18147 w 268441"/>
                <a:gd name="connsiteY0" fmla="*/ 409058 h 609189"/>
                <a:gd name="connsiteX1" fmla="*/ 250293 w 268441"/>
                <a:gd name="connsiteY1" fmla="*/ 409058 h 609189"/>
                <a:gd name="connsiteX2" fmla="*/ 250293 w 268441"/>
                <a:gd name="connsiteY2" fmla="*/ 427255 h 609189"/>
                <a:gd name="connsiteX3" fmla="*/ 18147 w 268441"/>
                <a:gd name="connsiteY3" fmla="*/ 427255 h 609189"/>
                <a:gd name="connsiteX4" fmla="*/ 18147 w 268441"/>
                <a:gd name="connsiteY4" fmla="*/ 299783 h 609189"/>
                <a:gd name="connsiteX5" fmla="*/ 250293 w 268441"/>
                <a:gd name="connsiteY5" fmla="*/ 299783 h 609189"/>
                <a:gd name="connsiteX6" fmla="*/ 250293 w 268441"/>
                <a:gd name="connsiteY6" fmla="*/ 318027 h 609189"/>
                <a:gd name="connsiteX7" fmla="*/ 18147 w 268441"/>
                <a:gd name="connsiteY7" fmla="*/ 318027 h 609189"/>
                <a:gd name="connsiteX8" fmla="*/ 86466 w 268441"/>
                <a:gd name="connsiteY8" fmla="*/ 68944 h 609189"/>
                <a:gd name="connsiteX9" fmla="*/ 104654 w 268441"/>
                <a:gd name="connsiteY9" fmla="*/ 68944 h 609189"/>
                <a:gd name="connsiteX10" fmla="*/ 104692 w 268441"/>
                <a:gd name="connsiteY10" fmla="*/ 69653 h 609189"/>
                <a:gd name="connsiteX11" fmla="*/ 67968 w 268441"/>
                <a:gd name="connsiteY11" fmla="*/ 150355 h 609189"/>
                <a:gd name="connsiteX12" fmla="*/ 18147 w 268441"/>
                <a:gd name="connsiteY12" fmla="*/ 278648 h 609189"/>
                <a:gd name="connsiteX13" fmla="*/ 18147 w 268441"/>
                <a:gd name="connsiteY13" fmla="*/ 299783 h 609189"/>
                <a:gd name="connsiteX14" fmla="*/ 12269 w 268441"/>
                <a:gd name="connsiteY14" fmla="*/ 299783 h 609189"/>
                <a:gd name="connsiteX15" fmla="*/ 3174 w 268441"/>
                <a:gd name="connsiteY15" fmla="*/ 308881 h 609189"/>
                <a:gd name="connsiteX16" fmla="*/ 12269 w 268441"/>
                <a:gd name="connsiteY16" fmla="*/ 318027 h 609189"/>
                <a:gd name="connsiteX17" fmla="*/ 18147 w 268441"/>
                <a:gd name="connsiteY17" fmla="*/ 318027 h 609189"/>
                <a:gd name="connsiteX18" fmla="*/ 18147 w 268441"/>
                <a:gd name="connsiteY18" fmla="*/ 409058 h 609189"/>
                <a:gd name="connsiteX19" fmla="*/ 12269 w 268441"/>
                <a:gd name="connsiteY19" fmla="*/ 409058 h 609189"/>
                <a:gd name="connsiteX20" fmla="*/ 3174 w 268441"/>
                <a:gd name="connsiteY20" fmla="*/ 418157 h 609189"/>
                <a:gd name="connsiteX21" fmla="*/ 12269 w 268441"/>
                <a:gd name="connsiteY21" fmla="*/ 427255 h 609189"/>
                <a:gd name="connsiteX22" fmla="*/ 18147 w 268441"/>
                <a:gd name="connsiteY22" fmla="*/ 427255 h 609189"/>
                <a:gd name="connsiteX23" fmla="*/ 18147 w 268441"/>
                <a:gd name="connsiteY23" fmla="*/ 590998 h 609189"/>
                <a:gd name="connsiteX24" fmla="*/ 250293 w 268441"/>
                <a:gd name="connsiteY24" fmla="*/ 590998 h 609189"/>
                <a:gd name="connsiteX25" fmla="*/ 250293 w 268441"/>
                <a:gd name="connsiteY25" fmla="*/ 427255 h 609189"/>
                <a:gd name="connsiteX26" fmla="*/ 256961 w 268441"/>
                <a:gd name="connsiteY26" fmla="*/ 427255 h 609189"/>
                <a:gd name="connsiteX27" fmla="*/ 266055 w 268441"/>
                <a:gd name="connsiteY27" fmla="*/ 418157 h 609189"/>
                <a:gd name="connsiteX28" fmla="*/ 256961 w 268441"/>
                <a:gd name="connsiteY28" fmla="*/ 409058 h 609189"/>
                <a:gd name="connsiteX29" fmla="*/ 250293 w 268441"/>
                <a:gd name="connsiteY29" fmla="*/ 409058 h 609189"/>
                <a:gd name="connsiteX30" fmla="*/ 250293 w 268441"/>
                <a:gd name="connsiteY30" fmla="*/ 318027 h 609189"/>
                <a:gd name="connsiteX31" fmla="*/ 256961 w 268441"/>
                <a:gd name="connsiteY31" fmla="*/ 318027 h 609189"/>
                <a:gd name="connsiteX32" fmla="*/ 266055 w 268441"/>
                <a:gd name="connsiteY32" fmla="*/ 308881 h 609189"/>
                <a:gd name="connsiteX33" fmla="*/ 256961 w 268441"/>
                <a:gd name="connsiteY33" fmla="*/ 299783 h 609189"/>
                <a:gd name="connsiteX34" fmla="*/ 250293 w 268441"/>
                <a:gd name="connsiteY34" fmla="*/ 299783 h 609189"/>
                <a:gd name="connsiteX35" fmla="*/ 250293 w 268441"/>
                <a:gd name="connsiteY35" fmla="*/ 278553 h 609189"/>
                <a:gd name="connsiteX36" fmla="*/ 200473 w 268441"/>
                <a:gd name="connsiteY36" fmla="*/ 150308 h 609189"/>
                <a:gd name="connsiteX37" fmla="*/ 163728 w 268441"/>
                <a:gd name="connsiteY37" fmla="*/ 69585 h 609189"/>
                <a:gd name="connsiteX38" fmla="*/ 163761 w 268441"/>
                <a:gd name="connsiteY38" fmla="*/ 68944 h 609189"/>
                <a:gd name="connsiteX39" fmla="*/ 181991 w 268441"/>
                <a:gd name="connsiteY39" fmla="*/ 68944 h 609189"/>
                <a:gd name="connsiteX40" fmla="*/ 181972 w 268441"/>
                <a:gd name="connsiteY40" fmla="*/ 69391 h 609189"/>
                <a:gd name="connsiteX41" fmla="*/ 211523 w 268441"/>
                <a:gd name="connsiteY41" fmla="*/ 135783 h 609189"/>
                <a:gd name="connsiteX42" fmla="*/ 268440 w 268441"/>
                <a:gd name="connsiteY42" fmla="*/ 278505 h 609189"/>
                <a:gd name="connsiteX43" fmla="*/ 268440 w 268441"/>
                <a:gd name="connsiteY43" fmla="*/ 599998 h 609189"/>
                <a:gd name="connsiteX44" fmla="*/ 259438 w 268441"/>
                <a:gd name="connsiteY44" fmla="*/ 609189 h 609189"/>
                <a:gd name="connsiteX45" fmla="*/ 9097 w 268441"/>
                <a:gd name="connsiteY45" fmla="*/ 609189 h 609189"/>
                <a:gd name="connsiteX46" fmla="*/ 0 w 268441"/>
                <a:gd name="connsiteY46" fmla="*/ 600046 h 609189"/>
                <a:gd name="connsiteX47" fmla="*/ 0 w 268441"/>
                <a:gd name="connsiteY47" fmla="*/ 278553 h 609189"/>
                <a:gd name="connsiteX48" fmla="*/ 56870 w 268441"/>
                <a:gd name="connsiteY48" fmla="*/ 135831 h 609189"/>
                <a:gd name="connsiteX49" fmla="*/ 86488 w 268441"/>
                <a:gd name="connsiteY49" fmla="*/ 69419 h 609189"/>
                <a:gd name="connsiteX50" fmla="*/ 87126 w 268441"/>
                <a:gd name="connsiteY50" fmla="*/ 18201 h 609189"/>
                <a:gd name="connsiteX51" fmla="*/ 87126 w 268441"/>
                <a:gd name="connsiteY51" fmla="*/ 50696 h 609189"/>
                <a:gd name="connsiteX52" fmla="*/ 181461 w 268441"/>
                <a:gd name="connsiteY52" fmla="*/ 50696 h 609189"/>
                <a:gd name="connsiteX53" fmla="*/ 181461 w 268441"/>
                <a:gd name="connsiteY53" fmla="*/ 18201 h 609189"/>
                <a:gd name="connsiteX54" fmla="*/ 78035 w 268441"/>
                <a:gd name="connsiteY54" fmla="*/ 0 h 609189"/>
                <a:gd name="connsiteX55" fmla="*/ 190599 w 268441"/>
                <a:gd name="connsiteY55" fmla="*/ 0 h 609189"/>
                <a:gd name="connsiteX56" fmla="*/ 199690 w 268441"/>
                <a:gd name="connsiteY56" fmla="*/ 9100 h 609189"/>
                <a:gd name="connsiteX57" fmla="*/ 199690 w 268441"/>
                <a:gd name="connsiteY57" fmla="*/ 59844 h 609189"/>
                <a:gd name="connsiteX58" fmla="*/ 190599 w 268441"/>
                <a:gd name="connsiteY58" fmla="*/ 68944 h 609189"/>
                <a:gd name="connsiteX59" fmla="*/ 181991 w 268441"/>
                <a:gd name="connsiteY59" fmla="*/ 68944 h 609189"/>
                <a:gd name="connsiteX60" fmla="*/ 182326 w 268441"/>
                <a:gd name="connsiteY60" fmla="*/ 61303 h 609189"/>
                <a:gd name="connsiteX61" fmla="*/ 174467 w 268441"/>
                <a:gd name="connsiteY61" fmla="*/ 51112 h 609189"/>
                <a:gd name="connsiteX62" fmla="*/ 164274 w 268441"/>
                <a:gd name="connsiteY62" fmla="*/ 58970 h 609189"/>
                <a:gd name="connsiteX63" fmla="*/ 163761 w 268441"/>
                <a:gd name="connsiteY63" fmla="*/ 68944 h 609189"/>
                <a:gd name="connsiteX64" fmla="*/ 104654 w 268441"/>
                <a:gd name="connsiteY64" fmla="*/ 68944 h 609189"/>
                <a:gd name="connsiteX65" fmla="*/ 104118 w 268441"/>
                <a:gd name="connsiteY65" fmla="*/ 59065 h 609189"/>
                <a:gd name="connsiteX66" fmla="*/ 93973 w 268441"/>
                <a:gd name="connsiteY66" fmla="*/ 51207 h 609189"/>
                <a:gd name="connsiteX67" fmla="*/ 86114 w 268441"/>
                <a:gd name="connsiteY67" fmla="*/ 61351 h 609189"/>
                <a:gd name="connsiteX68" fmla="*/ 86466 w 268441"/>
                <a:gd name="connsiteY68" fmla="*/ 68944 h 609189"/>
                <a:gd name="connsiteX69" fmla="*/ 78035 w 268441"/>
                <a:gd name="connsiteY69" fmla="*/ 68944 h 609189"/>
                <a:gd name="connsiteX70" fmla="*/ 68944 w 268441"/>
                <a:gd name="connsiteY70" fmla="*/ 59844 h 609189"/>
                <a:gd name="connsiteX71" fmla="*/ 68944 w 268441"/>
                <a:gd name="connsiteY71" fmla="*/ 9100 h 609189"/>
                <a:gd name="connsiteX72" fmla="*/ 78035 w 268441"/>
                <a:gd name="connsiteY72" fmla="*/ 0 h 60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68441" h="609189">
                  <a:moveTo>
                    <a:pt x="18147" y="409058"/>
                  </a:moveTo>
                  <a:lnTo>
                    <a:pt x="250293" y="409058"/>
                  </a:lnTo>
                  <a:lnTo>
                    <a:pt x="250293" y="427255"/>
                  </a:lnTo>
                  <a:lnTo>
                    <a:pt x="18147" y="427255"/>
                  </a:lnTo>
                  <a:close/>
                  <a:moveTo>
                    <a:pt x="18147" y="299783"/>
                  </a:moveTo>
                  <a:lnTo>
                    <a:pt x="250293" y="299783"/>
                  </a:lnTo>
                  <a:lnTo>
                    <a:pt x="250293" y="318027"/>
                  </a:lnTo>
                  <a:lnTo>
                    <a:pt x="18147" y="318027"/>
                  </a:lnTo>
                  <a:close/>
                  <a:moveTo>
                    <a:pt x="86466" y="68944"/>
                  </a:moveTo>
                  <a:lnTo>
                    <a:pt x="104654" y="68944"/>
                  </a:lnTo>
                  <a:lnTo>
                    <a:pt x="104692" y="69653"/>
                  </a:lnTo>
                  <a:cubicBezTo>
                    <a:pt x="104708" y="87888"/>
                    <a:pt x="100403" y="125497"/>
                    <a:pt x="67968" y="150355"/>
                  </a:cubicBezTo>
                  <a:cubicBezTo>
                    <a:pt x="26863" y="181881"/>
                    <a:pt x="18147" y="237503"/>
                    <a:pt x="18147" y="278648"/>
                  </a:cubicBezTo>
                  <a:lnTo>
                    <a:pt x="18147" y="299783"/>
                  </a:lnTo>
                  <a:lnTo>
                    <a:pt x="12269" y="299783"/>
                  </a:lnTo>
                  <a:cubicBezTo>
                    <a:pt x="7317" y="299783"/>
                    <a:pt x="3174" y="303927"/>
                    <a:pt x="3174" y="308881"/>
                  </a:cubicBezTo>
                  <a:cubicBezTo>
                    <a:pt x="3174" y="313883"/>
                    <a:pt x="7317" y="318027"/>
                    <a:pt x="12269" y="318027"/>
                  </a:cubicBezTo>
                  <a:lnTo>
                    <a:pt x="18147" y="318027"/>
                  </a:lnTo>
                  <a:lnTo>
                    <a:pt x="18147" y="409058"/>
                  </a:lnTo>
                  <a:lnTo>
                    <a:pt x="12269" y="409058"/>
                  </a:lnTo>
                  <a:cubicBezTo>
                    <a:pt x="7317" y="409058"/>
                    <a:pt x="3174" y="413155"/>
                    <a:pt x="3174" y="418157"/>
                  </a:cubicBezTo>
                  <a:cubicBezTo>
                    <a:pt x="3174" y="423158"/>
                    <a:pt x="7317" y="427255"/>
                    <a:pt x="12269" y="427255"/>
                  </a:cubicBezTo>
                  <a:lnTo>
                    <a:pt x="18147" y="427255"/>
                  </a:lnTo>
                  <a:lnTo>
                    <a:pt x="18147" y="590998"/>
                  </a:lnTo>
                  <a:lnTo>
                    <a:pt x="250293" y="590998"/>
                  </a:lnTo>
                  <a:lnTo>
                    <a:pt x="250293" y="427255"/>
                  </a:lnTo>
                  <a:lnTo>
                    <a:pt x="256961" y="427255"/>
                  </a:lnTo>
                  <a:cubicBezTo>
                    <a:pt x="261960" y="427255"/>
                    <a:pt x="266055" y="423158"/>
                    <a:pt x="266055" y="418157"/>
                  </a:cubicBezTo>
                  <a:cubicBezTo>
                    <a:pt x="266055" y="413155"/>
                    <a:pt x="261960" y="409058"/>
                    <a:pt x="256961" y="409058"/>
                  </a:cubicBezTo>
                  <a:lnTo>
                    <a:pt x="250293" y="409058"/>
                  </a:lnTo>
                  <a:lnTo>
                    <a:pt x="250293" y="318027"/>
                  </a:lnTo>
                  <a:lnTo>
                    <a:pt x="256961" y="318027"/>
                  </a:lnTo>
                  <a:cubicBezTo>
                    <a:pt x="261960" y="318027"/>
                    <a:pt x="266055" y="313978"/>
                    <a:pt x="266055" y="308881"/>
                  </a:cubicBezTo>
                  <a:cubicBezTo>
                    <a:pt x="266055" y="303927"/>
                    <a:pt x="261960" y="299783"/>
                    <a:pt x="256961" y="299783"/>
                  </a:cubicBezTo>
                  <a:lnTo>
                    <a:pt x="250293" y="299783"/>
                  </a:lnTo>
                  <a:lnTo>
                    <a:pt x="250293" y="278553"/>
                  </a:lnTo>
                  <a:cubicBezTo>
                    <a:pt x="250293" y="237455"/>
                    <a:pt x="241625" y="181833"/>
                    <a:pt x="200473" y="150308"/>
                  </a:cubicBezTo>
                  <a:cubicBezTo>
                    <a:pt x="168037" y="125449"/>
                    <a:pt x="163733" y="87840"/>
                    <a:pt x="163728" y="69585"/>
                  </a:cubicBezTo>
                  <a:lnTo>
                    <a:pt x="163761" y="68944"/>
                  </a:lnTo>
                  <a:lnTo>
                    <a:pt x="181991" y="68944"/>
                  </a:lnTo>
                  <a:lnTo>
                    <a:pt x="181972" y="69391"/>
                  </a:lnTo>
                  <a:cubicBezTo>
                    <a:pt x="182016" y="84155"/>
                    <a:pt x="185410" y="115782"/>
                    <a:pt x="211523" y="135783"/>
                  </a:cubicBezTo>
                  <a:cubicBezTo>
                    <a:pt x="258533" y="171833"/>
                    <a:pt x="268440" y="233312"/>
                    <a:pt x="268440" y="278505"/>
                  </a:cubicBezTo>
                  <a:lnTo>
                    <a:pt x="268440" y="599998"/>
                  </a:lnTo>
                  <a:cubicBezTo>
                    <a:pt x="268535" y="605141"/>
                    <a:pt x="264487" y="609189"/>
                    <a:pt x="259438" y="609189"/>
                  </a:cubicBezTo>
                  <a:lnTo>
                    <a:pt x="9097" y="609189"/>
                  </a:lnTo>
                  <a:cubicBezTo>
                    <a:pt x="4096" y="609189"/>
                    <a:pt x="0" y="605046"/>
                    <a:pt x="0" y="600046"/>
                  </a:cubicBezTo>
                  <a:lnTo>
                    <a:pt x="0" y="278553"/>
                  </a:lnTo>
                  <a:cubicBezTo>
                    <a:pt x="0" y="233360"/>
                    <a:pt x="9860" y="171880"/>
                    <a:pt x="56870" y="135831"/>
                  </a:cubicBezTo>
                  <a:cubicBezTo>
                    <a:pt x="83126" y="115723"/>
                    <a:pt x="86475" y="84150"/>
                    <a:pt x="86488" y="69419"/>
                  </a:cubicBezTo>
                  <a:close/>
                  <a:moveTo>
                    <a:pt x="87126" y="18201"/>
                  </a:moveTo>
                  <a:lnTo>
                    <a:pt x="87126" y="50696"/>
                  </a:lnTo>
                  <a:lnTo>
                    <a:pt x="181461" y="50696"/>
                  </a:lnTo>
                  <a:lnTo>
                    <a:pt x="181461" y="18201"/>
                  </a:lnTo>
                  <a:close/>
                  <a:moveTo>
                    <a:pt x="78035" y="0"/>
                  </a:moveTo>
                  <a:lnTo>
                    <a:pt x="190599" y="0"/>
                  </a:lnTo>
                  <a:cubicBezTo>
                    <a:pt x="195549" y="0"/>
                    <a:pt x="199690" y="4050"/>
                    <a:pt x="199690" y="9100"/>
                  </a:cubicBezTo>
                  <a:lnTo>
                    <a:pt x="199690" y="59844"/>
                  </a:lnTo>
                  <a:cubicBezTo>
                    <a:pt x="199690" y="64799"/>
                    <a:pt x="195645" y="68944"/>
                    <a:pt x="190599" y="68944"/>
                  </a:cubicBezTo>
                  <a:lnTo>
                    <a:pt x="181991" y="68944"/>
                  </a:lnTo>
                  <a:lnTo>
                    <a:pt x="182326" y="61303"/>
                  </a:lnTo>
                  <a:cubicBezTo>
                    <a:pt x="182993" y="56350"/>
                    <a:pt x="179468" y="51779"/>
                    <a:pt x="174467" y="51112"/>
                  </a:cubicBezTo>
                  <a:cubicBezTo>
                    <a:pt x="169514" y="50493"/>
                    <a:pt x="164941" y="53969"/>
                    <a:pt x="164274" y="58970"/>
                  </a:cubicBezTo>
                  <a:lnTo>
                    <a:pt x="163761" y="68944"/>
                  </a:lnTo>
                  <a:lnTo>
                    <a:pt x="104654" y="68944"/>
                  </a:lnTo>
                  <a:lnTo>
                    <a:pt x="104118" y="59065"/>
                  </a:lnTo>
                  <a:cubicBezTo>
                    <a:pt x="103547" y="54065"/>
                    <a:pt x="98879" y="50541"/>
                    <a:pt x="93973" y="51207"/>
                  </a:cubicBezTo>
                  <a:cubicBezTo>
                    <a:pt x="88972" y="51779"/>
                    <a:pt x="85448" y="56350"/>
                    <a:pt x="86114" y="61351"/>
                  </a:cubicBezTo>
                  <a:lnTo>
                    <a:pt x="86466" y="68944"/>
                  </a:lnTo>
                  <a:lnTo>
                    <a:pt x="78035" y="68944"/>
                  </a:lnTo>
                  <a:cubicBezTo>
                    <a:pt x="73037" y="68944"/>
                    <a:pt x="68944" y="64799"/>
                    <a:pt x="68944" y="59844"/>
                  </a:cubicBezTo>
                  <a:lnTo>
                    <a:pt x="68944" y="9100"/>
                  </a:lnTo>
                  <a:cubicBezTo>
                    <a:pt x="68944" y="4098"/>
                    <a:pt x="73037" y="0"/>
                    <a:pt x="78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59" name="iṡḻïḍè">
            <a:extLst>
              <a:ext uri="{FF2B5EF4-FFF2-40B4-BE49-F238E27FC236}">
                <a16:creationId xmlns:a16="http://schemas.microsoft.com/office/drawing/2014/main" id="{6A4CDE8E-7C00-49FB-B96F-B23CD206C5AA}"/>
              </a:ext>
            </a:extLst>
          </p:cNvPr>
          <p:cNvSpPr txBox="1"/>
          <p:nvPr/>
        </p:nvSpPr>
        <p:spPr bwMode="auto">
          <a:xfrm>
            <a:off x="121474" y="5097418"/>
            <a:ext cx="1834526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学习</a:t>
            </a:r>
            <a:r>
              <a:rPr lang="en-US" altLang="zh-CN" sz="2400" b="1" dirty="0">
                <a:latin typeface="+mn-ea"/>
              </a:rPr>
              <a:t>/</a:t>
            </a:r>
            <a:r>
              <a:rPr lang="zh-CN" altLang="en-US" sz="2400" b="1" dirty="0">
                <a:latin typeface="+mn-ea"/>
              </a:rPr>
              <a:t>研讨空间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7" name="íSlïḋê">
            <a:extLst>
              <a:ext uri="{FF2B5EF4-FFF2-40B4-BE49-F238E27FC236}">
                <a16:creationId xmlns:a16="http://schemas.microsoft.com/office/drawing/2014/main" id="{930D0E96-2621-441F-B4AB-87FA51C43946}"/>
              </a:ext>
            </a:extLst>
          </p:cNvPr>
          <p:cNvSpPr txBox="1"/>
          <p:nvPr/>
        </p:nvSpPr>
        <p:spPr bwMode="auto">
          <a:xfrm>
            <a:off x="1420810" y="3050429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上网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8" name="íŝļïďe">
            <a:extLst>
              <a:ext uri="{FF2B5EF4-FFF2-40B4-BE49-F238E27FC236}">
                <a16:creationId xmlns:a16="http://schemas.microsoft.com/office/drawing/2014/main" id="{F9F69BD4-0CAD-4B70-B371-F8F906CD7BC1}"/>
              </a:ext>
            </a:extLst>
          </p:cNvPr>
          <p:cNvSpPr txBox="1"/>
          <p:nvPr/>
        </p:nvSpPr>
        <p:spPr bwMode="auto">
          <a:xfrm>
            <a:off x="5395069" y="1455275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打印</a:t>
            </a:r>
            <a:r>
              <a:rPr lang="en-US" altLang="zh-CN" sz="2400" b="1" dirty="0">
                <a:latin typeface="+mn-ea"/>
              </a:rPr>
              <a:t>/</a:t>
            </a:r>
            <a:r>
              <a:rPr lang="zh-CN" altLang="en-US" sz="2400" b="1" dirty="0">
                <a:latin typeface="+mn-ea"/>
              </a:rPr>
              <a:t>复印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9" name="ïš1iḋé">
            <a:extLst>
              <a:ext uri="{FF2B5EF4-FFF2-40B4-BE49-F238E27FC236}">
                <a16:creationId xmlns:a16="http://schemas.microsoft.com/office/drawing/2014/main" id="{9A21D5C1-814E-4DB5-BAED-5AD1669B06C1}"/>
              </a:ext>
            </a:extLst>
          </p:cNvPr>
          <p:cNvSpPr txBox="1"/>
          <p:nvPr/>
        </p:nvSpPr>
        <p:spPr bwMode="auto">
          <a:xfrm>
            <a:off x="9070926" y="3134844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存包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70" name="îS1ïdê">
            <a:extLst>
              <a:ext uri="{FF2B5EF4-FFF2-40B4-BE49-F238E27FC236}">
                <a16:creationId xmlns:a16="http://schemas.microsoft.com/office/drawing/2014/main" id="{F986931A-4E64-4267-BD23-2C5EB017E0C5}"/>
              </a:ext>
            </a:extLst>
          </p:cNvPr>
          <p:cNvSpPr txBox="1"/>
          <p:nvPr/>
        </p:nvSpPr>
        <p:spPr bwMode="auto">
          <a:xfrm>
            <a:off x="10445969" y="5330182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饮用水</a:t>
            </a:r>
            <a:endParaRPr lang="en-US" altLang="zh-CN" sz="2400" b="1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82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3" name="îşḷiḓê">
            <a:extLst>
              <a:ext uri="{FF2B5EF4-FFF2-40B4-BE49-F238E27FC236}">
                <a16:creationId xmlns:a16="http://schemas.microsoft.com/office/drawing/2014/main" id="{17956BE4-3B86-485A-BA9B-1B62623E63C5}"/>
              </a:ext>
            </a:extLst>
          </p:cNvPr>
          <p:cNvSpPr/>
          <p:nvPr/>
        </p:nvSpPr>
        <p:spPr>
          <a:xfrm>
            <a:off x="561703" y="1352842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sḷîḍé">
            <a:extLst>
              <a:ext uri="{FF2B5EF4-FFF2-40B4-BE49-F238E27FC236}">
                <a16:creationId xmlns:a16="http://schemas.microsoft.com/office/drawing/2014/main" id="{ABB1EFA0-5A61-4593-A45F-8E6B9832A8EB}"/>
              </a:ext>
            </a:extLst>
          </p:cNvPr>
          <p:cNvSpPr/>
          <p:nvPr/>
        </p:nvSpPr>
        <p:spPr>
          <a:xfrm>
            <a:off x="923207" y="1045443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iconfont-10484-5114096">
            <a:extLst>
              <a:ext uri="{FF2B5EF4-FFF2-40B4-BE49-F238E27FC236}">
                <a16:creationId xmlns:a16="http://schemas.microsoft.com/office/drawing/2014/main" id="{25DDEF46-90A0-4921-911A-0C6C648159C3}"/>
              </a:ext>
            </a:extLst>
          </p:cNvPr>
          <p:cNvSpPr>
            <a:spLocks noChangeAspect="1"/>
          </p:cNvSpPr>
          <p:nvPr/>
        </p:nvSpPr>
        <p:spPr bwMode="auto">
          <a:xfrm>
            <a:off x="781856" y="1742775"/>
            <a:ext cx="830589" cy="919856"/>
          </a:xfrm>
          <a:custGeom>
            <a:avLst/>
            <a:gdLst>
              <a:gd name="T0" fmla="*/ 7558 w 11184"/>
              <a:gd name="T1" fmla="*/ 2125 h 11325"/>
              <a:gd name="T2" fmla="*/ 6347 w 11184"/>
              <a:gd name="T3" fmla="*/ 306 h 11325"/>
              <a:gd name="T4" fmla="*/ 4203 w 11184"/>
              <a:gd name="T5" fmla="*/ 729 h 11325"/>
              <a:gd name="T6" fmla="*/ 3775 w 11184"/>
              <a:gd name="T7" fmla="*/ 2872 h 11325"/>
              <a:gd name="T8" fmla="*/ 5592 w 11184"/>
              <a:gd name="T9" fmla="*/ 4087 h 11325"/>
              <a:gd name="T10" fmla="*/ 7558 w 11184"/>
              <a:gd name="T11" fmla="*/ 2125 h 11325"/>
              <a:gd name="T12" fmla="*/ 6248 w 11184"/>
              <a:gd name="T13" fmla="*/ 4087 h 11325"/>
              <a:gd name="T14" fmla="*/ 4936 w 11184"/>
              <a:gd name="T15" fmla="*/ 4087 h 11325"/>
              <a:gd name="T16" fmla="*/ 3622 w 11184"/>
              <a:gd name="T17" fmla="*/ 4409 h 11325"/>
              <a:gd name="T18" fmla="*/ 5592 w 11184"/>
              <a:gd name="T19" fmla="*/ 5225 h 11325"/>
              <a:gd name="T20" fmla="*/ 7562 w 11184"/>
              <a:gd name="T21" fmla="*/ 4409 h 11325"/>
              <a:gd name="T22" fmla="*/ 6248 w 11184"/>
              <a:gd name="T23" fmla="*/ 4087 h 11325"/>
              <a:gd name="T24" fmla="*/ 10528 w 11184"/>
              <a:gd name="T25" fmla="*/ 6053 h 11325"/>
              <a:gd name="T26" fmla="*/ 9874 w 11184"/>
              <a:gd name="T27" fmla="*/ 6707 h 11325"/>
              <a:gd name="T28" fmla="*/ 9874 w 11184"/>
              <a:gd name="T29" fmla="*/ 8019 h 11325"/>
              <a:gd name="T30" fmla="*/ 10529 w 11184"/>
              <a:gd name="T31" fmla="*/ 8639 h 11325"/>
              <a:gd name="T32" fmla="*/ 11184 w 11184"/>
              <a:gd name="T33" fmla="*/ 8019 h 11325"/>
              <a:gd name="T34" fmla="*/ 11184 w 11184"/>
              <a:gd name="T35" fmla="*/ 6707 h 11325"/>
              <a:gd name="T36" fmla="*/ 10528 w 11184"/>
              <a:gd name="T37" fmla="*/ 6053 h 11325"/>
              <a:gd name="T38" fmla="*/ 1310 w 11184"/>
              <a:gd name="T39" fmla="*/ 8019 h 11325"/>
              <a:gd name="T40" fmla="*/ 1310 w 11184"/>
              <a:gd name="T41" fmla="*/ 6707 h 11325"/>
              <a:gd name="T42" fmla="*/ 655 w 11184"/>
              <a:gd name="T43" fmla="*/ 6087 h 11325"/>
              <a:gd name="T44" fmla="*/ 0 w 11184"/>
              <a:gd name="T45" fmla="*/ 6707 h 11325"/>
              <a:gd name="T46" fmla="*/ 0 w 11184"/>
              <a:gd name="T47" fmla="*/ 8019 h 11325"/>
              <a:gd name="T48" fmla="*/ 655 w 11184"/>
              <a:gd name="T49" fmla="*/ 8639 h 11325"/>
              <a:gd name="T50" fmla="*/ 1310 w 11184"/>
              <a:gd name="T51" fmla="*/ 8019 h 11325"/>
              <a:gd name="T52" fmla="*/ 656 w 11184"/>
              <a:gd name="T53" fmla="*/ 5069 h 11325"/>
              <a:gd name="T54" fmla="*/ 656 w 11184"/>
              <a:gd name="T55" fmla="*/ 5397 h 11325"/>
              <a:gd name="T56" fmla="*/ 1966 w 11184"/>
              <a:gd name="T57" fmla="*/ 6707 h 11325"/>
              <a:gd name="T58" fmla="*/ 1966 w 11184"/>
              <a:gd name="T59" fmla="*/ 8019 h 11325"/>
              <a:gd name="T60" fmla="*/ 656 w 11184"/>
              <a:gd name="T61" fmla="*/ 9325 h 11325"/>
              <a:gd name="T62" fmla="*/ 656 w 11184"/>
              <a:gd name="T63" fmla="*/ 9653 h 11325"/>
              <a:gd name="T64" fmla="*/ 992 w 11184"/>
              <a:gd name="T65" fmla="*/ 9985 h 11325"/>
              <a:gd name="T66" fmla="*/ 5272 w 11184"/>
              <a:gd name="T67" fmla="*/ 11317 h 11325"/>
              <a:gd name="T68" fmla="*/ 5272 w 11184"/>
              <a:gd name="T69" fmla="*/ 5803 h 11325"/>
              <a:gd name="T70" fmla="*/ 992 w 11184"/>
              <a:gd name="T71" fmla="*/ 4743 h 11325"/>
              <a:gd name="T72" fmla="*/ 656 w 11184"/>
              <a:gd name="T73" fmla="*/ 5069 h 11325"/>
              <a:gd name="T74" fmla="*/ 9218 w 11184"/>
              <a:gd name="T75" fmla="*/ 8019 h 11325"/>
              <a:gd name="T76" fmla="*/ 9218 w 11184"/>
              <a:gd name="T77" fmla="*/ 6707 h 11325"/>
              <a:gd name="T78" fmla="*/ 10528 w 11184"/>
              <a:gd name="T79" fmla="*/ 5397 h 11325"/>
              <a:gd name="T80" fmla="*/ 10528 w 11184"/>
              <a:gd name="T81" fmla="*/ 5069 h 11325"/>
              <a:gd name="T82" fmla="*/ 10192 w 11184"/>
              <a:gd name="T83" fmla="*/ 4743 h 11325"/>
              <a:gd name="T84" fmla="*/ 5912 w 11184"/>
              <a:gd name="T85" fmla="*/ 5803 h 11325"/>
              <a:gd name="T86" fmla="*/ 5912 w 11184"/>
              <a:gd name="T87" fmla="*/ 11325 h 11325"/>
              <a:gd name="T88" fmla="*/ 10192 w 11184"/>
              <a:gd name="T89" fmla="*/ 9993 h 11325"/>
              <a:gd name="T90" fmla="*/ 10520 w 11184"/>
              <a:gd name="T91" fmla="*/ 9665 h 11325"/>
              <a:gd name="T92" fmla="*/ 10520 w 11184"/>
              <a:gd name="T93" fmla="*/ 9325 h 11325"/>
              <a:gd name="T94" fmla="*/ 9218 w 11184"/>
              <a:gd name="T95" fmla="*/ 8019 h 1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184" h="11325">
                <a:moveTo>
                  <a:pt x="7558" y="2125"/>
                </a:moveTo>
                <a:cubicBezTo>
                  <a:pt x="7560" y="1329"/>
                  <a:pt x="7082" y="611"/>
                  <a:pt x="6347" y="306"/>
                </a:cubicBezTo>
                <a:cubicBezTo>
                  <a:pt x="5613" y="0"/>
                  <a:pt x="4766" y="168"/>
                  <a:pt x="4203" y="729"/>
                </a:cubicBezTo>
                <a:cubicBezTo>
                  <a:pt x="3640" y="1291"/>
                  <a:pt x="3471" y="2137"/>
                  <a:pt x="3775" y="2872"/>
                </a:cubicBezTo>
                <a:cubicBezTo>
                  <a:pt x="4079" y="3608"/>
                  <a:pt x="4796" y="4087"/>
                  <a:pt x="5592" y="4087"/>
                </a:cubicBezTo>
                <a:cubicBezTo>
                  <a:pt x="6671" y="4075"/>
                  <a:pt x="7544" y="3204"/>
                  <a:pt x="7558" y="2125"/>
                </a:cubicBezTo>
                <a:close/>
                <a:moveTo>
                  <a:pt x="6248" y="4087"/>
                </a:moveTo>
                <a:lnTo>
                  <a:pt x="4936" y="4087"/>
                </a:lnTo>
                <a:cubicBezTo>
                  <a:pt x="4479" y="4091"/>
                  <a:pt x="4029" y="4201"/>
                  <a:pt x="3622" y="4409"/>
                </a:cubicBezTo>
                <a:cubicBezTo>
                  <a:pt x="4311" y="4594"/>
                  <a:pt x="4973" y="4869"/>
                  <a:pt x="5592" y="5225"/>
                </a:cubicBezTo>
                <a:cubicBezTo>
                  <a:pt x="6211" y="4869"/>
                  <a:pt x="6873" y="4594"/>
                  <a:pt x="7562" y="4409"/>
                </a:cubicBezTo>
                <a:cubicBezTo>
                  <a:pt x="7155" y="4201"/>
                  <a:pt x="6705" y="4091"/>
                  <a:pt x="6248" y="4087"/>
                </a:cubicBezTo>
                <a:close/>
                <a:moveTo>
                  <a:pt x="10528" y="6053"/>
                </a:moveTo>
                <a:cubicBezTo>
                  <a:pt x="10167" y="6053"/>
                  <a:pt x="9874" y="6346"/>
                  <a:pt x="9874" y="6707"/>
                </a:cubicBezTo>
                <a:lnTo>
                  <a:pt x="9874" y="8019"/>
                </a:lnTo>
                <a:cubicBezTo>
                  <a:pt x="9893" y="8367"/>
                  <a:pt x="10181" y="8639"/>
                  <a:pt x="10529" y="8639"/>
                </a:cubicBezTo>
                <a:cubicBezTo>
                  <a:pt x="10877" y="8639"/>
                  <a:pt x="11165" y="8367"/>
                  <a:pt x="11184" y="8019"/>
                </a:cubicBezTo>
                <a:lnTo>
                  <a:pt x="11184" y="6707"/>
                </a:lnTo>
                <a:cubicBezTo>
                  <a:pt x="11183" y="6345"/>
                  <a:pt x="10890" y="6053"/>
                  <a:pt x="10528" y="6053"/>
                </a:cubicBezTo>
                <a:close/>
                <a:moveTo>
                  <a:pt x="1310" y="8019"/>
                </a:moveTo>
                <a:lnTo>
                  <a:pt x="1310" y="6707"/>
                </a:lnTo>
                <a:cubicBezTo>
                  <a:pt x="1291" y="6359"/>
                  <a:pt x="1003" y="6087"/>
                  <a:pt x="655" y="6087"/>
                </a:cubicBezTo>
                <a:cubicBezTo>
                  <a:pt x="307" y="6087"/>
                  <a:pt x="19" y="6359"/>
                  <a:pt x="0" y="6707"/>
                </a:cubicBezTo>
                <a:lnTo>
                  <a:pt x="0" y="8019"/>
                </a:lnTo>
                <a:cubicBezTo>
                  <a:pt x="19" y="8367"/>
                  <a:pt x="307" y="8639"/>
                  <a:pt x="655" y="8639"/>
                </a:cubicBezTo>
                <a:cubicBezTo>
                  <a:pt x="1003" y="8639"/>
                  <a:pt x="1291" y="8367"/>
                  <a:pt x="1310" y="8019"/>
                </a:cubicBezTo>
                <a:close/>
                <a:moveTo>
                  <a:pt x="656" y="5069"/>
                </a:moveTo>
                <a:lnTo>
                  <a:pt x="656" y="5397"/>
                </a:lnTo>
                <a:cubicBezTo>
                  <a:pt x="1379" y="5398"/>
                  <a:pt x="1965" y="5984"/>
                  <a:pt x="1966" y="6707"/>
                </a:cubicBezTo>
                <a:lnTo>
                  <a:pt x="1966" y="8019"/>
                </a:lnTo>
                <a:cubicBezTo>
                  <a:pt x="1963" y="8740"/>
                  <a:pt x="1377" y="9324"/>
                  <a:pt x="656" y="9325"/>
                </a:cubicBezTo>
                <a:lnTo>
                  <a:pt x="656" y="9653"/>
                </a:lnTo>
                <a:cubicBezTo>
                  <a:pt x="654" y="9839"/>
                  <a:pt x="806" y="9990"/>
                  <a:pt x="992" y="9985"/>
                </a:cubicBezTo>
                <a:cubicBezTo>
                  <a:pt x="2670" y="9985"/>
                  <a:pt x="4014" y="10515"/>
                  <a:pt x="5272" y="11317"/>
                </a:cubicBezTo>
                <a:lnTo>
                  <a:pt x="5272" y="5803"/>
                </a:lnTo>
                <a:cubicBezTo>
                  <a:pt x="3992" y="5079"/>
                  <a:pt x="2642" y="4743"/>
                  <a:pt x="992" y="4743"/>
                </a:cubicBezTo>
                <a:cubicBezTo>
                  <a:pt x="808" y="4737"/>
                  <a:pt x="656" y="4885"/>
                  <a:pt x="656" y="5069"/>
                </a:cubicBezTo>
                <a:close/>
                <a:moveTo>
                  <a:pt x="9218" y="8019"/>
                </a:moveTo>
                <a:lnTo>
                  <a:pt x="9218" y="6707"/>
                </a:lnTo>
                <a:cubicBezTo>
                  <a:pt x="9219" y="5984"/>
                  <a:pt x="9805" y="5398"/>
                  <a:pt x="10528" y="5397"/>
                </a:cubicBezTo>
                <a:lnTo>
                  <a:pt x="10528" y="5069"/>
                </a:lnTo>
                <a:cubicBezTo>
                  <a:pt x="10528" y="4885"/>
                  <a:pt x="10376" y="4737"/>
                  <a:pt x="10192" y="4743"/>
                </a:cubicBezTo>
                <a:cubicBezTo>
                  <a:pt x="8534" y="4743"/>
                  <a:pt x="7176" y="5079"/>
                  <a:pt x="5912" y="5803"/>
                </a:cubicBezTo>
                <a:lnTo>
                  <a:pt x="5912" y="11325"/>
                </a:lnTo>
                <a:cubicBezTo>
                  <a:pt x="7170" y="10525"/>
                  <a:pt x="8512" y="9993"/>
                  <a:pt x="10192" y="9993"/>
                </a:cubicBezTo>
                <a:cubicBezTo>
                  <a:pt x="10373" y="9993"/>
                  <a:pt x="10520" y="9846"/>
                  <a:pt x="10520" y="9665"/>
                </a:cubicBezTo>
                <a:lnTo>
                  <a:pt x="10520" y="9325"/>
                </a:lnTo>
                <a:cubicBezTo>
                  <a:pt x="9802" y="9320"/>
                  <a:pt x="9221" y="8737"/>
                  <a:pt x="9218" y="80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iṡḻïḍè">
            <a:extLst>
              <a:ext uri="{FF2B5EF4-FFF2-40B4-BE49-F238E27FC236}">
                <a16:creationId xmlns:a16="http://schemas.microsoft.com/office/drawing/2014/main" id="{22B67023-7E86-4099-AADB-0B914AB864A0}"/>
              </a:ext>
            </a:extLst>
          </p:cNvPr>
          <p:cNvSpPr txBox="1"/>
          <p:nvPr/>
        </p:nvSpPr>
        <p:spPr bwMode="auto">
          <a:xfrm>
            <a:off x="309797" y="3052564"/>
            <a:ext cx="1834526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学习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研讨空间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C7A7DE-0F14-4A15-81A5-0CE5EA7E4E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89" y="4126183"/>
            <a:ext cx="3098905" cy="214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EA995A6C-8BBA-427B-B8DA-B97D8D6D5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644" y="1295038"/>
            <a:ext cx="8282556" cy="1691425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342900" lvl="0" indent="-342900" fontAlgn="base">
              <a:lnSpc>
                <a:spcPct val="110000"/>
              </a:lnSpc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自习</a:t>
            </a:r>
            <a:r>
              <a:rPr lang="zh-CN" altLang="en-US" sz="2200" b="1" dirty="0">
                <a:solidFill>
                  <a:schemeClr val="tx1"/>
                </a:solidFill>
                <a:latin typeface="+mn-ea"/>
                <a:ea typeface="+mn-ea"/>
              </a:rPr>
              <a:t>区：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图书馆三、四、五楼的</a:t>
            </a:r>
            <a:r>
              <a:rPr lang="en-US" altLang="zh-CN" sz="2200" dirty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区以及各阅览室</a:t>
            </a:r>
            <a:endParaRPr kumimoji="0" lang="en-US" altLang="zh-CN" sz="2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342900" lvl="0" indent="-342900" fontAlgn="base">
              <a:lnSpc>
                <a:spcPct val="110000"/>
              </a:lnSpc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200" b="1" dirty="0">
                <a:solidFill>
                  <a:schemeClr val="tx1"/>
                </a:solidFill>
                <a:latin typeface="+mn-ea"/>
                <a:ea typeface="+mn-ea"/>
              </a:rPr>
              <a:t>研讨室：</a:t>
            </a:r>
            <a:r>
              <a:rPr lang="zh-CN" altLang="en-US" sz="2200" b="1" dirty="0">
                <a:solidFill>
                  <a:srgbClr val="F08A51"/>
                </a:solidFill>
                <a:latin typeface="+mn-ea"/>
                <a:ea typeface="+mn-ea"/>
              </a:rPr>
              <a:t>图书馆配有</a:t>
            </a:r>
            <a:r>
              <a:rPr lang="en-US" altLang="zh-CN" sz="2200" b="1" dirty="0">
                <a:solidFill>
                  <a:srgbClr val="F08A51"/>
                </a:solidFill>
                <a:latin typeface="+mn-ea"/>
                <a:ea typeface="+mn-ea"/>
              </a:rPr>
              <a:t>8</a:t>
            </a:r>
            <a:r>
              <a:rPr lang="zh-CN" altLang="en-US" sz="2200" b="1" dirty="0">
                <a:solidFill>
                  <a:srgbClr val="F08A51"/>
                </a:solidFill>
                <a:latin typeface="+mn-ea"/>
                <a:ea typeface="+mn-ea"/>
              </a:rPr>
              <a:t>个（总馆</a:t>
            </a:r>
            <a:r>
              <a:rPr lang="en-US" altLang="zh-CN" sz="2200" b="1" dirty="0">
                <a:solidFill>
                  <a:srgbClr val="F08A51"/>
                </a:solidFill>
                <a:latin typeface="+mn-ea"/>
                <a:ea typeface="+mn-ea"/>
              </a:rPr>
              <a:t>5</a:t>
            </a:r>
            <a:r>
              <a:rPr lang="zh-CN" altLang="en-US" sz="2200" b="1" dirty="0">
                <a:solidFill>
                  <a:srgbClr val="F08A51"/>
                </a:solidFill>
                <a:latin typeface="+mn-ea"/>
                <a:ea typeface="+mn-ea"/>
              </a:rPr>
              <a:t>个、文华苑分馆</a:t>
            </a:r>
            <a:r>
              <a:rPr lang="en-US" altLang="zh-CN" sz="2200" b="1" dirty="0">
                <a:solidFill>
                  <a:srgbClr val="F08A51"/>
                </a:solidFill>
                <a:latin typeface="+mn-ea"/>
                <a:ea typeface="+mn-ea"/>
              </a:rPr>
              <a:t>3</a:t>
            </a:r>
            <a:r>
              <a:rPr lang="zh-CN" altLang="en-US" sz="2200" b="1" dirty="0">
                <a:solidFill>
                  <a:srgbClr val="F08A51"/>
                </a:solidFill>
                <a:latin typeface="+mn-ea"/>
                <a:ea typeface="+mn-ea"/>
              </a:rPr>
              <a:t>个）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研讨室供师生研讨使用，需在图书馆公众号里提前预定</a:t>
            </a:r>
            <a:endParaRPr kumimoji="0" lang="en-US" altLang="zh-CN" sz="2200" i="0" u="none" strike="noStrike" kern="1200" cap="none" spc="0" normalizeH="0" baseline="0" noProof="0" dirty="0">
              <a:ln>
                <a:noFill/>
              </a:ln>
              <a:solidFill>
                <a:srgbClr val="672445"/>
              </a:solidFill>
              <a:effectLst/>
              <a:highlight>
                <a:srgbClr val="FFFF00"/>
              </a:highlight>
              <a:uLnTx/>
              <a:uFillTx/>
              <a:latin typeface="+mn-ea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2200" b="1" dirty="0">
                <a:solidFill>
                  <a:schemeClr val="tx1"/>
                </a:solidFill>
                <a:latin typeface="+mn-ea"/>
                <a:ea typeface="+mn-ea"/>
              </a:rPr>
              <a:t>开放研讨空间：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各层均有</a:t>
            </a:r>
            <a:endParaRPr lang="en-US" altLang="zh-CN" sz="2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FEC05C-7A1E-425D-953C-581352060F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6"/>
          <a:stretch/>
        </p:blipFill>
        <p:spPr>
          <a:xfrm>
            <a:off x="1530914" y="4126182"/>
            <a:ext cx="3036498" cy="214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69D4BE1-B73A-4058-A7DB-3FD93757C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3"/>
          <a:stretch/>
        </p:blipFill>
        <p:spPr>
          <a:xfrm>
            <a:off x="5024244" y="4126182"/>
            <a:ext cx="3361709" cy="214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DDFAA42-341E-438A-9D81-277F2D17F3AD}"/>
              </a:ext>
            </a:extLst>
          </p:cNvPr>
          <p:cNvSpPr txBox="1"/>
          <p:nvPr/>
        </p:nvSpPr>
        <p:spPr>
          <a:xfrm>
            <a:off x="8768080" y="5181912"/>
            <a:ext cx="3114123" cy="646331"/>
          </a:xfrm>
          <a:prstGeom prst="rect">
            <a:avLst/>
          </a:prstGeom>
          <a:solidFill>
            <a:srgbClr val="F08A51"/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</a:rPr>
              <a:t>研讨室内配置研讨桌椅、网络端口及液晶显示屏；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8D320C1-84ED-4595-AE62-53AC2E60D6B1}"/>
              </a:ext>
            </a:extLst>
          </p:cNvPr>
          <p:cNvSpPr txBox="1"/>
          <p:nvPr/>
        </p:nvSpPr>
        <p:spPr>
          <a:xfrm>
            <a:off x="6755897" y="5884095"/>
            <a:ext cx="1625932" cy="369332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672445"/>
                </a:solidFill>
                <a:latin typeface="+mn-ea"/>
              </a:defRPr>
            </a:lvl1pPr>
          </a:lstStyle>
          <a:p>
            <a:r>
              <a:rPr lang="zh-CN" altLang="en-US" dirty="0"/>
              <a:t>开放研讨空间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3AEB8AB-C8BD-4367-A355-DFFECF31F198}"/>
              </a:ext>
            </a:extLst>
          </p:cNvPr>
          <p:cNvSpPr txBox="1"/>
          <p:nvPr/>
        </p:nvSpPr>
        <p:spPr>
          <a:xfrm>
            <a:off x="10964319" y="5899618"/>
            <a:ext cx="917884" cy="369332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672445"/>
                </a:solidFill>
                <a:latin typeface="+mn-ea"/>
              </a:defRPr>
            </a:lvl1pPr>
          </a:lstStyle>
          <a:p>
            <a:r>
              <a:rPr lang="zh-CN" altLang="en-US" dirty="0"/>
              <a:t>研讨室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17EB20F-5C56-4572-B233-C98F639EA361}"/>
              </a:ext>
            </a:extLst>
          </p:cNvPr>
          <p:cNvSpPr txBox="1"/>
          <p:nvPr/>
        </p:nvSpPr>
        <p:spPr>
          <a:xfrm>
            <a:off x="2773257" y="5891352"/>
            <a:ext cx="1795938" cy="369332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672445"/>
                </a:solidFill>
                <a:latin typeface="+mn-ea"/>
                <a:ea typeface="+mn-ea"/>
              </a:rPr>
              <a:t>阅览室内自习区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654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3" name="îşḷiḓê">
            <a:extLst>
              <a:ext uri="{FF2B5EF4-FFF2-40B4-BE49-F238E27FC236}">
                <a16:creationId xmlns:a16="http://schemas.microsoft.com/office/drawing/2014/main" id="{17956BE4-3B86-485A-BA9B-1B62623E63C5}"/>
              </a:ext>
            </a:extLst>
          </p:cNvPr>
          <p:cNvSpPr/>
          <p:nvPr/>
        </p:nvSpPr>
        <p:spPr>
          <a:xfrm>
            <a:off x="561703" y="1352842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sḷîḍé">
            <a:extLst>
              <a:ext uri="{FF2B5EF4-FFF2-40B4-BE49-F238E27FC236}">
                <a16:creationId xmlns:a16="http://schemas.microsoft.com/office/drawing/2014/main" id="{ABB1EFA0-5A61-4593-A45F-8E6B9832A8EB}"/>
              </a:ext>
            </a:extLst>
          </p:cNvPr>
          <p:cNvSpPr/>
          <p:nvPr/>
        </p:nvSpPr>
        <p:spPr>
          <a:xfrm>
            <a:off x="923207" y="1045443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iconfont-10484-5114096">
            <a:extLst>
              <a:ext uri="{FF2B5EF4-FFF2-40B4-BE49-F238E27FC236}">
                <a16:creationId xmlns:a16="http://schemas.microsoft.com/office/drawing/2014/main" id="{25DDEF46-90A0-4921-911A-0C6C648159C3}"/>
              </a:ext>
            </a:extLst>
          </p:cNvPr>
          <p:cNvSpPr>
            <a:spLocks noChangeAspect="1"/>
          </p:cNvSpPr>
          <p:nvPr/>
        </p:nvSpPr>
        <p:spPr bwMode="auto">
          <a:xfrm>
            <a:off x="781856" y="1742775"/>
            <a:ext cx="830589" cy="919856"/>
          </a:xfrm>
          <a:custGeom>
            <a:avLst/>
            <a:gdLst>
              <a:gd name="T0" fmla="*/ 7558 w 11184"/>
              <a:gd name="T1" fmla="*/ 2125 h 11325"/>
              <a:gd name="T2" fmla="*/ 6347 w 11184"/>
              <a:gd name="T3" fmla="*/ 306 h 11325"/>
              <a:gd name="T4" fmla="*/ 4203 w 11184"/>
              <a:gd name="T5" fmla="*/ 729 h 11325"/>
              <a:gd name="T6" fmla="*/ 3775 w 11184"/>
              <a:gd name="T7" fmla="*/ 2872 h 11325"/>
              <a:gd name="T8" fmla="*/ 5592 w 11184"/>
              <a:gd name="T9" fmla="*/ 4087 h 11325"/>
              <a:gd name="T10" fmla="*/ 7558 w 11184"/>
              <a:gd name="T11" fmla="*/ 2125 h 11325"/>
              <a:gd name="T12" fmla="*/ 6248 w 11184"/>
              <a:gd name="T13" fmla="*/ 4087 h 11325"/>
              <a:gd name="T14" fmla="*/ 4936 w 11184"/>
              <a:gd name="T15" fmla="*/ 4087 h 11325"/>
              <a:gd name="T16" fmla="*/ 3622 w 11184"/>
              <a:gd name="T17" fmla="*/ 4409 h 11325"/>
              <a:gd name="T18" fmla="*/ 5592 w 11184"/>
              <a:gd name="T19" fmla="*/ 5225 h 11325"/>
              <a:gd name="T20" fmla="*/ 7562 w 11184"/>
              <a:gd name="T21" fmla="*/ 4409 h 11325"/>
              <a:gd name="T22" fmla="*/ 6248 w 11184"/>
              <a:gd name="T23" fmla="*/ 4087 h 11325"/>
              <a:gd name="T24" fmla="*/ 10528 w 11184"/>
              <a:gd name="T25" fmla="*/ 6053 h 11325"/>
              <a:gd name="T26" fmla="*/ 9874 w 11184"/>
              <a:gd name="T27" fmla="*/ 6707 h 11325"/>
              <a:gd name="T28" fmla="*/ 9874 w 11184"/>
              <a:gd name="T29" fmla="*/ 8019 h 11325"/>
              <a:gd name="T30" fmla="*/ 10529 w 11184"/>
              <a:gd name="T31" fmla="*/ 8639 h 11325"/>
              <a:gd name="T32" fmla="*/ 11184 w 11184"/>
              <a:gd name="T33" fmla="*/ 8019 h 11325"/>
              <a:gd name="T34" fmla="*/ 11184 w 11184"/>
              <a:gd name="T35" fmla="*/ 6707 h 11325"/>
              <a:gd name="T36" fmla="*/ 10528 w 11184"/>
              <a:gd name="T37" fmla="*/ 6053 h 11325"/>
              <a:gd name="T38" fmla="*/ 1310 w 11184"/>
              <a:gd name="T39" fmla="*/ 8019 h 11325"/>
              <a:gd name="T40" fmla="*/ 1310 w 11184"/>
              <a:gd name="T41" fmla="*/ 6707 h 11325"/>
              <a:gd name="T42" fmla="*/ 655 w 11184"/>
              <a:gd name="T43" fmla="*/ 6087 h 11325"/>
              <a:gd name="T44" fmla="*/ 0 w 11184"/>
              <a:gd name="T45" fmla="*/ 6707 h 11325"/>
              <a:gd name="T46" fmla="*/ 0 w 11184"/>
              <a:gd name="T47" fmla="*/ 8019 h 11325"/>
              <a:gd name="T48" fmla="*/ 655 w 11184"/>
              <a:gd name="T49" fmla="*/ 8639 h 11325"/>
              <a:gd name="T50" fmla="*/ 1310 w 11184"/>
              <a:gd name="T51" fmla="*/ 8019 h 11325"/>
              <a:gd name="T52" fmla="*/ 656 w 11184"/>
              <a:gd name="T53" fmla="*/ 5069 h 11325"/>
              <a:gd name="T54" fmla="*/ 656 w 11184"/>
              <a:gd name="T55" fmla="*/ 5397 h 11325"/>
              <a:gd name="T56" fmla="*/ 1966 w 11184"/>
              <a:gd name="T57" fmla="*/ 6707 h 11325"/>
              <a:gd name="T58" fmla="*/ 1966 w 11184"/>
              <a:gd name="T59" fmla="*/ 8019 h 11325"/>
              <a:gd name="T60" fmla="*/ 656 w 11184"/>
              <a:gd name="T61" fmla="*/ 9325 h 11325"/>
              <a:gd name="T62" fmla="*/ 656 w 11184"/>
              <a:gd name="T63" fmla="*/ 9653 h 11325"/>
              <a:gd name="T64" fmla="*/ 992 w 11184"/>
              <a:gd name="T65" fmla="*/ 9985 h 11325"/>
              <a:gd name="T66" fmla="*/ 5272 w 11184"/>
              <a:gd name="T67" fmla="*/ 11317 h 11325"/>
              <a:gd name="T68" fmla="*/ 5272 w 11184"/>
              <a:gd name="T69" fmla="*/ 5803 h 11325"/>
              <a:gd name="T70" fmla="*/ 992 w 11184"/>
              <a:gd name="T71" fmla="*/ 4743 h 11325"/>
              <a:gd name="T72" fmla="*/ 656 w 11184"/>
              <a:gd name="T73" fmla="*/ 5069 h 11325"/>
              <a:gd name="T74" fmla="*/ 9218 w 11184"/>
              <a:gd name="T75" fmla="*/ 8019 h 11325"/>
              <a:gd name="T76" fmla="*/ 9218 w 11184"/>
              <a:gd name="T77" fmla="*/ 6707 h 11325"/>
              <a:gd name="T78" fmla="*/ 10528 w 11184"/>
              <a:gd name="T79" fmla="*/ 5397 h 11325"/>
              <a:gd name="T80" fmla="*/ 10528 w 11184"/>
              <a:gd name="T81" fmla="*/ 5069 h 11325"/>
              <a:gd name="T82" fmla="*/ 10192 w 11184"/>
              <a:gd name="T83" fmla="*/ 4743 h 11325"/>
              <a:gd name="T84" fmla="*/ 5912 w 11184"/>
              <a:gd name="T85" fmla="*/ 5803 h 11325"/>
              <a:gd name="T86" fmla="*/ 5912 w 11184"/>
              <a:gd name="T87" fmla="*/ 11325 h 11325"/>
              <a:gd name="T88" fmla="*/ 10192 w 11184"/>
              <a:gd name="T89" fmla="*/ 9993 h 11325"/>
              <a:gd name="T90" fmla="*/ 10520 w 11184"/>
              <a:gd name="T91" fmla="*/ 9665 h 11325"/>
              <a:gd name="T92" fmla="*/ 10520 w 11184"/>
              <a:gd name="T93" fmla="*/ 9325 h 11325"/>
              <a:gd name="T94" fmla="*/ 9218 w 11184"/>
              <a:gd name="T95" fmla="*/ 8019 h 1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184" h="11325">
                <a:moveTo>
                  <a:pt x="7558" y="2125"/>
                </a:moveTo>
                <a:cubicBezTo>
                  <a:pt x="7560" y="1329"/>
                  <a:pt x="7082" y="611"/>
                  <a:pt x="6347" y="306"/>
                </a:cubicBezTo>
                <a:cubicBezTo>
                  <a:pt x="5613" y="0"/>
                  <a:pt x="4766" y="168"/>
                  <a:pt x="4203" y="729"/>
                </a:cubicBezTo>
                <a:cubicBezTo>
                  <a:pt x="3640" y="1291"/>
                  <a:pt x="3471" y="2137"/>
                  <a:pt x="3775" y="2872"/>
                </a:cubicBezTo>
                <a:cubicBezTo>
                  <a:pt x="4079" y="3608"/>
                  <a:pt x="4796" y="4087"/>
                  <a:pt x="5592" y="4087"/>
                </a:cubicBezTo>
                <a:cubicBezTo>
                  <a:pt x="6671" y="4075"/>
                  <a:pt x="7544" y="3204"/>
                  <a:pt x="7558" y="2125"/>
                </a:cubicBezTo>
                <a:close/>
                <a:moveTo>
                  <a:pt x="6248" y="4087"/>
                </a:moveTo>
                <a:lnTo>
                  <a:pt x="4936" y="4087"/>
                </a:lnTo>
                <a:cubicBezTo>
                  <a:pt x="4479" y="4091"/>
                  <a:pt x="4029" y="4201"/>
                  <a:pt x="3622" y="4409"/>
                </a:cubicBezTo>
                <a:cubicBezTo>
                  <a:pt x="4311" y="4594"/>
                  <a:pt x="4973" y="4869"/>
                  <a:pt x="5592" y="5225"/>
                </a:cubicBezTo>
                <a:cubicBezTo>
                  <a:pt x="6211" y="4869"/>
                  <a:pt x="6873" y="4594"/>
                  <a:pt x="7562" y="4409"/>
                </a:cubicBezTo>
                <a:cubicBezTo>
                  <a:pt x="7155" y="4201"/>
                  <a:pt x="6705" y="4091"/>
                  <a:pt x="6248" y="4087"/>
                </a:cubicBezTo>
                <a:close/>
                <a:moveTo>
                  <a:pt x="10528" y="6053"/>
                </a:moveTo>
                <a:cubicBezTo>
                  <a:pt x="10167" y="6053"/>
                  <a:pt x="9874" y="6346"/>
                  <a:pt x="9874" y="6707"/>
                </a:cubicBezTo>
                <a:lnTo>
                  <a:pt x="9874" y="8019"/>
                </a:lnTo>
                <a:cubicBezTo>
                  <a:pt x="9893" y="8367"/>
                  <a:pt x="10181" y="8639"/>
                  <a:pt x="10529" y="8639"/>
                </a:cubicBezTo>
                <a:cubicBezTo>
                  <a:pt x="10877" y="8639"/>
                  <a:pt x="11165" y="8367"/>
                  <a:pt x="11184" y="8019"/>
                </a:cubicBezTo>
                <a:lnTo>
                  <a:pt x="11184" y="6707"/>
                </a:lnTo>
                <a:cubicBezTo>
                  <a:pt x="11183" y="6345"/>
                  <a:pt x="10890" y="6053"/>
                  <a:pt x="10528" y="6053"/>
                </a:cubicBezTo>
                <a:close/>
                <a:moveTo>
                  <a:pt x="1310" y="8019"/>
                </a:moveTo>
                <a:lnTo>
                  <a:pt x="1310" y="6707"/>
                </a:lnTo>
                <a:cubicBezTo>
                  <a:pt x="1291" y="6359"/>
                  <a:pt x="1003" y="6087"/>
                  <a:pt x="655" y="6087"/>
                </a:cubicBezTo>
                <a:cubicBezTo>
                  <a:pt x="307" y="6087"/>
                  <a:pt x="19" y="6359"/>
                  <a:pt x="0" y="6707"/>
                </a:cubicBezTo>
                <a:lnTo>
                  <a:pt x="0" y="8019"/>
                </a:lnTo>
                <a:cubicBezTo>
                  <a:pt x="19" y="8367"/>
                  <a:pt x="307" y="8639"/>
                  <a:pt x="655" y="8639"/>
                </a:cubicBezTo>
                <a:cubicBezTo>
                  <a:pt x="1003" y="8639"/>
                  <a:pt x="1291" y="8367"/>
                  <a:pt x="1310" y="8019"/>
                </a:cubicBezTo>
                <a:close/>
                <a:moveTo>
                  <a:pt x="656" y="5069"/>
                </a:moveTo>
                <a:lnTo>
                  <a:pt x="656" y="5397"/>
                </a:lnTo>
                <a:cubicBezTo>
                  <a:pt x="1379" y="5398"/>
                  <a:pt x="1965" y="5984"/>
                  <a:pt x="1966" y="6707"/>
                </a:cubicBezTo>
                <a:lnTo>
                  <a:pt x="1966" y="8019"/>
                </a:lnTo>
                <a:cubicBezTo>
                  <a:pt x="1963" y="8740"/>
                  <a:pt x="1377" y="9324"/>
                  <a:pt x="656" y="9325"/>
                </a:cubicBezTo>
                <a:lnTo>
                  <a:pt x="656" y="9653"/>
                </a:lnTo>
                <a:cubicBezTo>
                  <a:pt x="654" y="9839"/>
                  <a:pt x="806" y="9990"/>
                  <a:pt x="992" y="9985"/>
                </a:cubicBezTo>
                <a:cubicBezTo>
                  <a:pt x="2670" y="9985"/>
                  <a:pt x="4014" y="10515"/>
                  <a:pt x="5272" y="11317"/>
                </a:cubicBezTo>
                <a:lnTo>
                  <a:pt x="5272" y="5803"/>
                </a:lnTo>
                <a:cubicBezTo>
                  <a:pt x="3992" y="5079"/>
                  <a:pt x="2642" y="4743"/>
                  <a:pt x="992" y="4743"/>
                </a:cubicBezTo>
                <a:cubicBezTo>
                  <a:pt x="808" y="4737"/>
                  <a:pt x="656" y="4885"/>
                  <a:pt x="656" y="5069"/>
                </a:cubicBezTo>
                <a:close/>
                <a:moveTo>
                  <a:pt x="9218" y="8019"/>
                </a:moveTo>
                <a:lnTo>
                  <a:pt x="9218" y="6707"/>
                </a:lnTo>
                <a:cubicBezTo>
                  <a:pt x="9219" y="5984"/>
                  <a:pt x="9805" y="5398"/>
                  <a:pt x="10528" y="5397"/>
                </a:cubicBezTo>
                <a:lnTo>
                  <a:pt x="10528" y="5069"/>
                </a:lnTo>
                <a:cubicBezTo>
                  <a:pt x="10528" y="4885"/>
                  <a:pt x="10376" y="4737"/>
                  <a:pt x="10192" y="4743"/>
                </a:cubicBezTo>
                <a:cubicBezTo>
                  <a:pt x="8534" y="4743"/>
                  <a:pt x="7176" y="5079"/>
                  <a:pt x="5912" y="5803"/>
                </a:cubicBezTo>
                <a:lnTo>
                  <a:pt x="5912" y="11325"/>
                </a:lnTo>
                <a:cubicBezTo>
                  <a:pt x="7170" y="10525"/>
                  <a:pt x="8512" y="9993"/>
                  <a:pt x="10192" y="9993"/>
                </a:cubicBezTo>
                <a:cubicBezTo>
                  <a:pt x="10373" y="9993"/>
                  <a:pt x="10520" y="9846"/>
                  <a:pt x="10520" y="9665"/>
                </a:cubicBezTo>
                <a:lnTo>
                  <a:pt x="10520" y="9325"/>
                </a:lnTo>
                <a:cubicBezTo>
                  <a:pt x="9802" y="9320"/>
                  <a:pt x="9221" y="8737"/>
                  <a:pt x="9218" y="80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iṡḻïḍè">
            <a:extLst>
              <a:ext uri="{FF2B5EF4-FFF2-40B4-BE49-F238E27FC236}">
                <a16:creationId xmlns:a16="http://schemas.microsoft.com/office/drawing/2014/main" id="{22B67023-7E86-4099-AADB-0B914AB864A0}"/>
              </a:ext>
            </a:extLst>
          </p:cNvPr>
          <p:cNvSpPr txBox="1"/>
          <p:nvPr/>
        </p:nvSpPr>
        <p:spPr bwMode="auto">
          <a:xfrm>
            <a:off x="309797" y="3052564"/>
            <a:ext cx="1834526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学习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研讨空间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EA995A6C-8BBA-427B-B8DA-B97D8D6D5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598" y="1439501"/>
            <a:ext cx="9577546" cy="123828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342900" lvl="0" indent="-34290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静音仓</a:t>
            </a:r>
            <a:r>
              <a:rPr lang="zh-CN" altLang="en-US" sz="2000" b="1" dirty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一个无回声的隔音空间，馆内配有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台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人洽谈仓，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台单人电话仓，让你静享语言隐私，助力学习研讨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lvl="0" indent="-34290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  <a:ea typeface="+mn-ea"/>
              </a:rPr>
              <a:t>朗读亭：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集朗读、发声训练、语言学习、智能语音测评、录制分享为一体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6861C48-BEA0-4CA4-A623-04E6761C4052}"/>
              </a:ext>
            </a:extLst>
          </p:cNvPr>
          <p:cNvSpPr txBox="1"/>
          <p:nvPr/>
        </p:nvSpPr>
        <p:spPr>
          <a:xfrm>
            <a:off x="8846708" y="6119749"/>
            <a:ext cx="2126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672445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朗读亭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9BDAA76-E885-45B2-B2B5-B7792A5531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23792" r="14178" b="29635"/>
          <a:stretch/>
        </p:blipFill>
        <p:spPr>
          <a:xfrm rot="5400000">
            <a:off x="5552026" y="3582331"/>
            <a:ext cx="2982910" cy="208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17EB20F-5C56-4572-B233-C98F639EA361}"/>
              </a:ext>
            </a:extLst>
          </p:cNvPr>
          <p:cNvSpPr txBox="1"/>
          <p:nvPr/>
        </p:nvSpPr>
        <p:spPr>
          <a:xfrm>
            <a:off x="3061484" y="6119749"/>
            <a:ext cx="179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672445"/>
                </a:solidFill>
                <a:latin typeface="+mn-ea"/>
              </a:defRPr>
            </a:lvl1pPr>
          </a:lstStyle>
          <a:p>
            <a:pPr algn="ctr"/>
            <a:r>
              <a:rPr lang="en-US" altLang="zh-CN" dirty="0"/>
              <a:t>6</a:t>
            </a:r>
            <a:r>
              <a:rPr lang="zh-CN" altLang="en-US" dirty="0"/>
              <a:t>人洽谈仓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AC50AC9-2798-4E2A-9A41-B12FF0B74593}"/>
              </a:ext>
            </a:extLst>
          </p:cNvPr>
          <p:cNvSpPr txBox="1"/>
          <p:nvPr/>
        </p:nvSpPr>
        <p:spPr>
          <a:xfrm>
            <a:off x="6145512" y="6119749"/>
            <a:ext cx="179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672445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单人电话仓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3409DE-05F1-4B5A-973C-754038E107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3532" r="26472" b="12621"/>
          <a:stretch/>
        </p:blipFill>
        <p:spPr>
          <a:xfrm>
            <a:off x="2088362" y="3135173"/>
            <a:ext cx="3742183" cy="29728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51396BE-CFB8-4037-B59C-C794AC6262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2"/>
          <a:stretch/>
        </p:blipFill>
        <p:spPr>
          <a:xfrm>
            <a:off x="8333595" y="3135173"/>
            <a:ext cx="3152334" cy="29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44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5525" y="6258479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sp>
        <p:nvSpPr>
          <p:cNvPr id="3" name="îşḻîďe">
            <a:extLst>
              <a:ext uri="{FF2B5EF4-FFF2-40B4-BE49-F238E27FC236}">
                <a16:creationId xmlns:a16="http://schemas.microsoft.com/office/drawing/2014/main" id="{67403505-0109-4098-9115-4508B090F42E}"/>
              </a:ext>
            </a:extLst>
          </p:cNvPr>
          <p:cNvSpPr/>
          <p:nvPr/>
        </p:nvSpPr>
        <p:spPr>
          <a:xfrm>
            <a:off x="458837" y="1460792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šľiḑê">
            <a:extLst>
              <a:ext uri="{FF2B5EF4-FFF2-40B4-BE49-F238E27FC236}">
                <a16:creationId xmlns:a16="http://schemas.microsoft.com/office/drawing/2014/main" id="{ADAA622E-73DE-4BA7-9802-4C0289DE6184}"/>
              </a:ext>
            </a:extLst>
          </p:cNvPr>
          <p:cNvSpPr/>
          <p:nvPr/>
        </p:nvSpPr>
        <p:spPr>
          <a:xfrm>
            <a:off x="820341" y="1153393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user-in-front-of-computer_68880">
            <a:extLst>
              <a:ext uri="{FF2B5EF4-FFF2-40B4-BE49-F238E27FC236}">
                <a16:creationId xmlns:a16="http://schemas.microsoft.com/office/drawing/2014/main" id="{C88479E2-448C-45C2-AB50-31515723BACC}"/>
              </a:ext>
            </a:extLst>
          </p:cNvPr>
          <p:cNvSpPr>
            <a:spLocks noChangeAspect="1"/>
          </p:cNvSpPr>
          <p:nvPr/>
        </p:nvSpPr>
        <p:spPr bwMode="auto">
          <a:xfrm>
            <a:off x="764864" y="1902943"/>
            <a:ext cx="847252" cy="782660"/>
          </a:xfrm>
          <a:custGeom>
            <a:avLst/>
            <a:gdLst>
              <a:gd name="connsiteX0" fmla="*/ 289460 w 605975"/>
              <a:gd name="connsiteY0" fmla="*/ 463730 h 511856"/>
              <a:gd name="connsiteX1" fmla="*/ 336764 w 605975"/>
              <a:gd name="connsiteY1" fmla="*/ 497378 h 511856"/>
              <a:gd name="connsiteX2" fmla="*/ 335561 w 605975"/>
              <a:gd name="connsiteY2" fmla="*/ 505550 h 511856"/>
              <a:gd name="connsiteX3" fmla="*/ 328265 w 605975"/>
              <a:gd name="connsiteY3" fmla="*/ 509315 h 511856"/>
              <a:gd name="connsiteX4" fmla="*/ 250654 w 605975"/>
              <a:gd name="connsiteY4" fmla="*/ 509315 h 511856"/>
              <a:gd name="connsiteX5" fmla="*/ 243358 w 605975"/>
              <a:gd name="connsiteY5" fmla="*/ 505550 h 511856"/>
              <a:gd name="connsiteX6" fmla="*/ 242155 w 605975"/>
              <a:gd name="connsiteY6" fmla="*/ 497378 h 511856"/>
              <a:gd name="connsiteX7" fmla="*/ 289460 w 605975"/>
              <a:gd name="connsiteY7" fmla="*/ 463730 h 511856"/>
              <a:gd name="connsiteX8" fmla="*/ 490253 w 605975"/>
              <a:gd name="connsiteY8" fmla="*/ 255421 h 511856"/>
              <a:gd name="connsiteX9" fmla="*/ 581785 w 605975"/>
              <a:gd name="connsiteY9" fmla="*/ 333302 h 511856"/>
              <a:gd name="connsiteX10" fmla="*/ 605670 w 605975"/>
              <a:gd name="connsiteY10" fmla="*/ 481701 h 511856"/>
              <a:gd name="connsiteX11" fmla="*/ 600220 w 605975"/>
              <a:gd name="connsiteY11" fmla="*/ 500992 h 511856"/>
              <a:gd name="connsiteX12" fmla="*/ 582106 w 605975"/>
              <a:gd name="connsiteY12" fmla="*/ 509316 h 511856"/>
              <a:gd name="connsiteX13" fmla="*/ 398400 w 605975"/>
              <a:gd name="connsiteY13" fmla="*/ 509316 h 511856"/>
              <a:gd name="connsiteX14" fmla="*/ 380286 w 605975"/>
              <a:gd name="connsiteY14" fmla="*/ 500992 h 511856"/>
              <a:gd name="connsiteX15" fmla="*/ 374836 w 605975"/>
              <a:gd name="connsiteY15" fmla="*/ 481701 h 511856"/>
              <a:gd name="connsiteX16" fmla="*/ 398721 w 605975"/>
              <a:gd name="connsiteY16" fmla="*/ 333302 h 511856"/>
              <a:gd name="connsiteX17" fmla="*/ 490253 w 605975"/>
              <a:gd name="connsiteY17" fmla="*/ 255421 h 511856"/>
              <a:gd name="connsiteX18" fmla="*/ 30625 w 605975"/>
              <a:gd name="connsiteY18" fmla="*/ 173212 h 511856"/>
              <a:gd name="connsiteX19" fmla="*/ 61169 w 605975"/>
              <a:gd name="connsiteY19" fmla="*/ 203787 h 511856"/>
              <a:gd name="connsiteX20" fmla="*/ 61169 w 605975"/>
              <a:gd name="connsiteY20" fmla="*/ 427655 h 511856"/>
              <a:gd name="connsiteX21" fmla="*/ 84338 w 605975"/>
              <a:gd name="connsiteY21" fmla="*/ 450786 h 511856"/>
              <a:gd name="connsiteX22" fmla="*/ 186152 w 605975"/>
              <a:gd name="connsiteY22" fmla="*/ 450786 h 511856"/>
              <a:gd name="connsiteX23" fmla="*/ 216777 w 605975"/>
              <a:gd name="connsiteY23" fmla="*/ 481281 h 511856"/>
              <a:gd name="connsiteX24" fmla="*/ 186152 w 605975"/>
              <a:gd name="connsiteY24" fmla="*/ 511856 h 511856"/>
              <a:gd name="connsiteX25" fmla="*/ 84338 w 605975"/>
              <a:gd name="connsiteY25" fmla="*/ 511856 h 511856"/>
              <a:gd name="connsiteX26" fmla="*/ 0 w 605975"/>
              <a:gd name="connsiteY26" fmla="*/ 427655 h 511856"/>
              <a:gd name="connsiteX27" fmla="*/ 0 w 605975"/>
              <a:gd name="connsiteY27" fmla="*/ 203787 h 511856"/>
              <a:gd name="connsiteX28" fmla="*/ 30625 w 605975"/>
              <a:gd name="connsiteY28" fmla="*/ 173212 h 511856"/>
              <a:gd name="connsiteX29" fmla="*/ 437999 w 605975"/>
              <a:gd name="connsiteY29" fmla="*/ 14581 h 511856"/>
              <a:gd name="connsiteX30" fmla="*/ 533615 w 605975"/>
              <a:gd name="connsiteY30" fmla="*/ 110021 h 511856"/>
              <a:gd name="connsiteX31" fmla="*/ 437999 w 605975"/>
              <a:gd name="connsiteY31" fmla="*/ 205461 h 511856"/>
              <a:gd name="connsiteX32" fmla="*/ 342383 w 605975"/>
              <a:gd name="connsiteY32" fmla="*/ 110021 h 511856"/>
              <a:gd name="connsiteX33" fmla="*/ 437999 w 605975"/>
              <a:gd name="connsiteY33" fmla="*/ 14581 h 511856"/>
              <a:gd name="connsiteX34" fmla="*/ 59013 w 605975"/>
              <a:gd name="connsiteY34" fmla="*/ 2516 h 511856"/>
              <a:gd name="connsiteX35" fmla="*/ 111441 w 605975"/>
              <a:gd name="connsiteY35" fmla="*/ 26609 h 511856"/>
              <a:gd name="connsiteX36" fmla="*/ 212530 w 605975"/>
              <a:gd name="connsiteY36" fmla="*/ 300513 h 511856"/>
              <a:gd name="connsiteX37" fmla="*/ 188320 w 605975"/>
              <a:gd name="connsiteY37" fmla="*/ 352861 h 511856"/>
              <a:gd name="connsiteX38" fmla="*/ 174211 w 605975"/>
              <a:gd name="connsiteY38" fmla="*/ 355342 h 511856"/>
              <a:gd name="connsiteX39" fmla="*/ 135972 w 605975"/>
              <a:gd name="connsiteY39" fmla="*/ 328688 h 511856"/>
              <a:gd name="connsiteX40" fmla="*/ 34883 w 605975"/>
              <a:gd name="connsiteY40" fmla="*/ 54784 h 511856"/>
              <a:gd name="connsiteX41" fmla="*/ 59013 w 605975"/>
              <a:gd name="connsiteY41" fmla="*/ 2516 h 51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5975" h="511856">
                <a:moveTo>
                  <a:pt x="289460" y="463730"/>
                </a:moveTo>
                <a:cubicBezTo>
                  <a:pt x="311428" y="463730"/>
                  <a:pt x="329869" y="477830"/>
                  <a:pt x="336764" y="497378"/>
                </a:cubicBezTo>
                <a:cubicBezTo>
                  <a:pt x="337726" y="500102"/>
                  <a:pt x="337245" y="503146"/>
                  <a:pt x="335561" y="505550"/>
                </a:cubicBezTo>
                <a:cubicBezTo>
                  <a:pt x="333878" y="507953"/>
                  <a:pt x="331152" y="509315"/>
                  <a:pt x="328265" y="509315"/>
                </a:cubicBezTo>
                <a:lnTo>
                  <a:pt x="250654" y="509315"/>
                </a:lnTo>
                <a:cubicBezTo>
                  <a:pt x="247768" y="509315"/>
                  <a:pt x="245041" y="507953"/>
                  <a:pt x="243358" y="505550"/>
                </a:cubicBezTo>
                <a:cubicBezTo>
                  <a:pt x="241674" y="503146"/>
                  <a:pt x="241193" y="500102"/>
                  <a:pt x="242155" y="497378"/>
                </a:cubicBezTo>
                <a:cubicBezTo>
                  <a:pt x="249050" y="477830"/>
                  <a:pt x="267491" y="463730"/>
                  <a:pt x="289460" y="463730"/>
                </a:cubicBezTo>
                <a:close/>
                <a:moveTo>
                  <a:pt x="490253" y="255421"/>
                </a:moveTo>
                <a:cubicBezTo>
                  <a:pt x="535779" y="255421"/>
                  <a:pt x="574571" y="288399"/>
                  <a:pt x="581785" y="333302"/>
                </a:cubicBezTo>
                <a:lnTo>
                  <a:pt x="605670" y="481701"/>
                </a:lnTo>
                <a:cubicBezTo>
                  <a:pt x="606792" y="488665"/>
                  <a:pt x="604788" y="495629"/>
                  <a:pt x="600220" y="500992"/>
                </a:cubicBezTo>
                <a:cubicBezTo>
                  <a:pt x="595731" y="506274"/>
                  <a:pt x="589079" y="509316"/>
                  <a:pt x="582106" y="509316"/>
                </a:cubicBezTo>
                <a:lnTo>
                  <a:pt x="398400" y="509316"/>
                </a:lnTo>
                <a:cubicBezTo>
                  <a:pt x="391427" y="509316"/>
                  <a:pt x="384775" y="506274"/>
                  <a:pt x="380286" y="500992"/>
                </a:cubicBezTo>
                <a:cubicBezTo>
                  <a:pt x="375718" y="495629"/>
                  <a:pt x="373714" y="488665"/>
                  <a:pt x="374836" y="481701"/>
                </a:cubicBezTo>
                <a:lnTo>
                  <a:pt x="398721" y="333302"/>
                </a:lnTo>
                <a:cubicBezTo>
                  <a:pt x="405935" y="288399"/>
                  <a:pt x="444727" y="255421"/>
                  <a:pt x="490253" y="255421"/>
                </a:cubicBezTo>
                <a:close/>
                <a:moveTo>
                  <a:pt x="30625" y="173212"/>
                </a:moveTo>
                <a:cubicBezTo>
                  <a:pt x="47540" y="173212"/>
                  <a:pt x="61169" y="186899"/>
                  <a:pt x="61169" y="203787"/>
                </a:cubicBezTo>
                <a:lnTo>
                  <a:pt x="61169" y="427655"/>
                </a:lnTo>
                <a:cubicBezTo>
                  <a:pt x="61169" y="440381"/>
                  <a:pt x="71591" y="450786"/>
                  <a:pt x="84338" y="450786"/>
                </a:cubicBezTo>
                <a:lnTo>
                  <a:pt x="186152" y="450786"/>
                </a:lnTo>
                <a:cubicBezTo>
                  <a:pt x="203068" y="450786"/>
                  <a:pt x="216777" y="464393"/>
                  <a:pt x="216777" y="481281"/>
                </a:cubicBezTo>
                <a:cubicBezTo>
                  <a:pt x="216777" y="498169"/>
                  <a:pt x="203068" y="511856"/>
                  <a:pt x="186152" y="511856"/>
                </a:cubicBezTo>
                <a:lnTo>
                  <a:pt x="84338" y="511856"/>
                </a:lnTo>
                <a:cubicBezTo>
                  <a:pt x="37840" y="511856"/>
                  <a:pt x="0" y="474078"/>
                  <a:pt x="0" y="427655"/>
                </a:cubicBezTo>
                <a:lnTo>
                  <a:pt x="0" y="203787"/>
                </a:lnTo>
                <a:cubicBezTo>
                  <a:pt x="0" y="186899"/>
                  <a:pt x="13709" y="173212"/>
                  <a:pt x="30625" y="173212"/>
                </a:cubicBezTo>
                <a:close/>
                <a:moveTo>
                  <a:pt x="437999" y="14581"/>
                </a:moveTo>
                <a:cubicBezTo>
                  <a:pt x="490806" y="14581"/>
                  <a:pt x="533615" y="57311"/>
                  <a:pt x="533615" y="110021"/>
                </a:cubicBezTo>
                <a:cubicBezTo>
                  <a:pt x="533615" y="162731"/>
                  <a:pt x="490806" y="205461"/>
                  <a:pt x="437999" y="205461"/>
                </a:cubicBezTo>
                <a:cubicBezTo>
                  <a:pt x="385192" y="205461"/>
                  <a:pt x="342383" y="162731"/>
                  <a:pt x="342383" y="110021"/>
                </a:cubicBezTo>
                <a:cubicBezTo>
                  <a:pt x="342383" y="57311"/>
                  <a:pt x="385192" y="14581"/>
                  <a:pt x="437999" y="14581"/>
                </a:cubicBezTo>
                <a:close/>
                <a:moveTo>
                  <a:pt x="59013" y="2516"/>
                </a:moveTo>
                <a:cubicBezTo>
                  <a:pt x="80177" y="-5248"/>
                  <a:pt x="103665" y="5558"/>
                  <a:pt x="111441" y="26609"/>
                </a:cubicBezTo>
                <a:lnTo>
                  <a:pt x="212530" y="300513"/>
                </a:lnTo>
                <a:cubicBezTo>
                  <a:pt x="220306" y="321644"/>
                  <a:pt x="209484" y="345017"/>
                  <a:pt x="188320" y="352861"/>
                </a:cubicBezTo>
                <a:cubicBezTo>
                  <a:pt x="183670" y="354542"/>
                  <a:pt x="178941" y="355342"/>
                  <a:pt x="174211" y="355342"/>
                </a:cubicBezTo>
                <a:cubicBezTo>
                  <a:pt x="157617" y="355342"/>
                  <a:pt x="141984" y="345177"/>
                  <a:pt x="135972" y="328688"/>
                </a:cubicBezTo>
                <a:lnTo>
                  <a:pt x="34883" y="54784"/>
                </a:lnTo>
                <a:cubicBezTo>
                  <a:pt x="27027" y="33733"/>
                  <a:pt x="37930" y="10280"/>
                  <a:pt x="59013" y="25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AAC5D32-DA85-4F17-8EE2-F19DA10EF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046" y="1269467"/>
            <a:ext cx="5232384" cy="662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图书馆多媒体阅览室（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C201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5" name="íSlïḋê">
            <a:extLst>
              <a:ext uri="{FF2B5EF4-FFF2-40B4-BE49-F238E27FC236}">
                <a16:creationId xmlns:a16="http://schemas.microsoft.com/office/drawing/2014/main" id="{1674D3A6-2756-4F9F-AAE8-D6E3D38C0908}"/>
              </a:ext>
            </a:extLst>
          </p:cNvPr>
          <p:cNvSpPr txBox="1"/>
          <p:nvPr/>
        </p:nvSpPr>
        <p:spPr bwMode="auto">
          <a:xfrm>
            <a:off x="315860" y="3090122"/>
            <a:ext cx="1584742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上网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FAFAA2F-13F1-4168-9605-2788FACF9664}"/>
              </a:ext>
            </a:extLst>
          </p:cNvPr>
          <p:cNvSpPr txBox="1"/>
          <p:nvPr/>
        </p:nvSpPr>
        <p:spPr>
          <a:xfrm flipH="1">
            <a:off x="8475579" y="4782270"/>
            <a:ext cx="586855" cy="1493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影音播放室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2C53CBE-0503-4127-8018-AABAA861BB43}"/>
              </a:ext>
            </a:extLst>
          </p:cNvPr>
          <p:cNvGrpSpPr/>
          <p:nvPr/>
        </p:nvGrpSpPr>
        <p:grpSpPr>
          <a:xfrm>
            <a:off x="1987289" y="2197518"/>
            <a:ext cx="7016767" cy="3488073"/>
            <a:chOff x="4020158" y="2223429"/>
            <a:chExt cx="7249642" cy="360383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9FC991C-731B-4FEA-99BE-24A06326AA25}"/>
                </a:ext>
              </a:extLst>
            </p:cNvPr>
            <p:cNvSpPr/>
            <p:nvPr/>
          </p:nvSpPr>
          <p:spPr>
            <a:xfrm>
              <a:off x="4020158" y="2223429"/>
              <a:ext cx="4094664" cy="3603803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B377B1D-8B9D-41CC-B2EF-F886E87192AB}"/>
                </a:ext>
              </a:extLst>
            </p:cNvPr>
            <p:cNvSpPr/>
            <p:nvPr/>
          </p:nvSpPr>
          <p:spPr>
            <a:xfrm>
              <a:off x="8171843" y="2223429"/>
              <a:ext cx="3097957" cy="1886274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2079" r="-6323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33065B9-5524-4C4E-A752-25655465E229}"/>
                </a:ext>
              </a:extLst>
            </p:cNvPr>
            <p:cNvSpPr/>
            <p:nvPr/>
          </p:nvSpPr>
          <p:spPr>
            <a:xfrm>
              <a:off x="9839388" y="4193773"/>
              <a:ext cx="1430412" cy="1633491"/>
            </a:xfrm>
            <a:prstGeom prst="rect">
              <a:avLst/>
            </a:prstGeom>
            <a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B8D0074-A43C-48FA-8C47-6F32CB9B3466}"/>
                </a:ext>
              </a:extLst>
            </p:cNvPr>
            <p:cNvSpPr/>
            <p:nvPr/>
          </p:nvSpPr>
          <p:spPr>
            <a:xfrm>
              <a:off x="8171843" y="4193773"/>
              <a:ext cx="1525132" cy="163349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9000" b="-9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6" name="Text Box 6">
            <a:extLst>
              <a:ext uri="{FF2B5EF4-FFF2-40B4-BE49-F238E27FC236}">
                <a16:creationId xmlns:a16="http://schemas.microsoft.com/office/drawing/2014/main" id="{E5A21585-CCBB-46D6-87C4-816C21C85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0744" y="2685603"/>
            <a:ext cx="5232384" cy="2049151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普通电脑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苹果电脑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双屏电脑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en-US" altLang="zh-CN" dirty="0" err="1">
                <a:solidFill>
                  <a:srgbClr val="F08A51"/>
                </a:solidFill>
                <a:latin typeface="+mn-ea"/>
                <a:ea typeface="+mn-ea"/>
              </a:rPr>
              <a:t>Ipad</a:t>
            </a:r>
            <a:r>
              <a:rPr lang="en-US" altLang="zh-CN" dirty="0">
                <a:solidFill>
                  <a:srgbClr val="F08A51"/>
                </a:solidFill>
                <a:latin typeface="+mn-ea"/>
                <a:ea typeface="+mn-ea"/>
              </a:rPr>
              <a:t>/kindle</a:t>
            </a:r>
            <a:endParaRPr lang="zh-CN" altLang="zh-CN" dirty="0">
              <a:solidFill>
                <a:srgbClr val="F08A51"/>
              </a:solidFill>
              <a:latin typeface="+mn-ea"/>
              <a:ea typeface="+mn-ea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19B0B18B-52FA-44F4-9292-E44363B9D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0744" y="4868399"/>
            <a:ext cx="2754123" cy="461665"/>
          </a:xfrm>
          <a:prstGeom prst="rect">
            <a:avLst/>
          </a:prstGeom>
          <a:solidFill>
            <a:srgbClr val="F08A5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latin typeface="+mn-ea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 dirty="0"/>
              <a:t>自助上网不限时长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95413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3" name="íṧlïďé">
            <a:extLst>
              <a:ext uri="{FF2B5EF4-FFF2-40B4-BE49-F238E27FC236}">
                <a16:creationId xmlns:a16="http://schemas.microsoft.com/office/drawing/2014/main" id="{9687BBA7-555D-436B-9016-A1310643E519}"/>
              </a:ext>
            </a:extLst>
          </p:cNvPr>
          <p:cNvSpPr/>
          <p:nvPr/>
        </p:nvSpPr>
        <p:spPr>
          <a:xfrm>
            <a:off x="447410" y="1505909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ṥlîḋe">
            <a:extLst>
              <a:ext uri="{FF2B5EF4-FFF2-40B4-BE49-F238E27FC236}">
                <a16:creationId xmlns:a16="http://schemas.microsoft.com/office/drawing/2014/main" id="{4CF39947-9CE5-44AF-86D7-533965C069D4}"/>
              </a:ext>
            </a:extLst>
          </p:cNvPr>
          <p:cNvSpPr/>
          <p:nvPr/>
        </p:nvSpPr>
        <p:spPr>
          <a:xfrm>
            <a:off x="808913" y="1198510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iconfont-11672-5428490">
            <a:extLst>
              <a:ext uri="{FF2B5EF4-FFF2-40B4-BE49-F238E27FC236}">
                <a16:creationId xmlns:a16="http://schemas.microsoft.com/office/drawing/2014/main" id="{8E54E2B2-F3E4-4684-8043-9374D6CA6DCD}"/>
              </a:ext>
            </a:extLst>
          </p:cNvPr>
          <p:cNvSpPr>
            <a:spLocks noChangeAspect="1"/>
          </p:cNvSpPr>
          <p:nvPr/>
        </p:nvSpPr>
        <p:spPr bwMode="auto">
          <a:xfrm>
            <a:off x="753296" y="1968867"/>
            <a:ext cx="686130" cy="750368"/>
          </a:xfrm>
          <a:custGeom>
            <a:avLst/>
            <a:gdLst>
              <a:gd name="T0" fmla="*/ 10400 w 12800"/>
              <a:gd name="T1" fmla="*/ 11200 h 12800"/>
              <a:gd name="T2" fmla="*/ 10400 w 12800"/>
              <a:gd name="T3" fmla="*/ 12000 h 12800"/>
              <a:gd name="T4" fmla="*/ 9600 w 12800"/>
              <a:gd name="T5" fmla="*/ 12800 h 12800"/>
              <a:gd name="T6" fmla="*/ 3200 w 12800"/>
              <a:gd name="T7" fmla="*/ 12800 h 12800"/>
              <a:gd name="T8" fmla="*/ 2400 w 12800"/>
              <a:gd name="T9" fmla="*/ 12000 h 12800"/>
              <a:gd name="T10" fmla="*/ 2400 w 12800"/>
              <a:gd name="T11" fmla="*/ 11200 h 12800"/>
              <a:gd name="T12" fmla="*/ 0 w 12800"/>
              <a:gd name="T13" fmla="*/ 8800 h 12800"/>
              <a:gd name="T14" fmla="*/ 0 w 12800"/>
              <a:gd name="T15" fmla="*/ 6400 h 12800"/>
              <a:gd name="T16" fmla="*/ 2400 w 12800"/>
              <a:gd name="T17" fmla="*/ 4000 h 12800"/>
              <a:gd name="T18" fmla="*/ 2400 w 12800"/>
              <a:gd name="T19" fmla="*/ 800 h 12800"/>
              <a:gd name="T20" fmla="*/ 3200 w 12800"/>
              <a:gd name="T21" fmla="*/ 0 h 12800"/>
              <a:gd name="T22" fmla="*/ 9600 w 12800"/>
              <a:gd name="T23" fmla="*/ 0 h 12800"/>
              <a:gd name="T24" fmla="*/ 10400 w 12800"/>
              <a:gd name="T25" fmla="*/ 800 h 12800"/>
              <a:gd name="T26" fmla="*/ 10400 w 12800"/>
              <a:gd name="T27" fmla="*/ 4000 h 12800"/>
              <a:gd name="T28" fmla="*/ 12800 w 12800"/>
              <a:gd name="T29" fmla="*/ 6400 h 12800"/>
              <a:gd name="T30" fmla="*/ 12800 w 12800"/>
              <a:gd name="T31" fmla="*/ 8800 h 12800"/>
              <a:gd name="T32" fmla="*/ 10400 w 12800"/>
              <a:gd name="T33" fmla="*/ 11200 h 12800"/>
              <a:gd name="T34" fmla="*/ 3200 w 12800"/>
              <a:gd name="T35" fmla="*/ 12000 h 12800"/>
              <a:gd name="T36" fmla="*/ 9600 w 12800"/>
              <a:gd name="T37" fmla="*/ 12000 h 12800"/>
              <a:gd name="T38" fmla="*/ 9600 w 12800"/>
              <a:gd name="T39" fmla="*/ 8800 h 12800"/>
              <a:gd name="T40" fmla="*/ 3200 w 12800"/>
              <a:gd name="T41" fmla="*/ 8800 h 12800"/>
              <a:gd name="T42" fmla="*/ 3200 w 12800"/>
              <a:gd name="T43" fmla="*/ 12000 h 12800"/>
              <a:gd name="T44" fmla="*/ 9600 w 12800"/>
              <a:gd name="T45" fmla="*/ 800 h 12800"/>
              <a:gd name="T46" fmla="*/ 3200 w 12800"/>
              <a:gd name="T47" fmla="*/ 800 h 12800"/>
              <a:gd name="T48" fmla="*/ 3200 w 12800"/>
              <a:gd name="T49" fmla="*/ 4000 h 12800"/>
              <a:gd name="T50" fmla="*/ 4000 w 12800"/>
              <a:gd name="T51" fmla="*/ 4000 h 12800"/>
              <a:gd name="T52" fmla="*/ 4000 w 12800"/>
              <a:gd name="T53" fmla="*/ 1600 h 12800"/>
              <a:gd name="T54" fmla="*/ 8800 w 12800"/>
              <a:gd name="T55" fmla="*/ 1600 h 12800"/>
              <a:gd name="T56" fmla="*/ 8800 w 12800"/>
              <a:gd name="T57" fmla="*/ 4000 h 12800"/>
              <a:gd name="T58" fmla="*/ 9600 w 12800"/>
              <a:gd name="T59" fmla="*/ 4000 h 12800"/>
              <a:gd name="T60" fmla="*/ 9600 w 12800"/>
              <a:gd name="T61" fmla="*/ 800 h 12800"/>
              <a:gd name="T62" fmla="*/ 4800 w 12800"/>
              <a:gd name="T63" fmla="*/ 2400 h 12800"/>
              <a:gd name="T64" fmla="*/ 4800 w 12800"/>
              <a:gd name="T65" fmla="*/ 4000 h 12800"/>
              <a:gd name="T66" fmla="*/ 8000 w 12800"/>
              <a:gd name="T67" fmla="*/ 4000 h 12800"/>
              <a:gd name="T68" fmla="*/ 8000 w 12800"/>
              <a:gd name="T69" fmla="*/ 2400 h 12800"/>
              <a:gd name="T70" fmla="*/ 4800 w 12800"/>
              <a:gd name="T71" fmla="*/ 2400 h 12800"/>
              <a:gd name="T72" fmla="*/ 9600 w 12800"/>
              <a:gd name="T73" fmla="*/ 5600 h 12800"/>
              <a:gd name="T74" fmla="*/ 8800 w 12800"/>
              <a:gd name="T75" fmla="*/ 5600 h 12800"/>
              <a:gd name="T76" fmla="*/ 8800 w 12800"/>
              <a:gd name="T77" fmla="*/ 6400 h 12800"/>
              <a:gd name="T78" fmla="*/ 9600 w 12800"/>
              <a:gd name="T79" fmla="*/ 6400 h 12800"/>
              <a:gd name="T80" fmla="*/ 9600 w 12800"/>
              <a:gd name="T81" fmla="*/ 5600 h 12800"/>
              <a:gd name="T82" fmla="*/ 9600 w 12800"/>
              <a:gd name="T83" fmla="*/ 7200 h 12800"/>
              <a:gd name="T84" fmla="*/ 3200 w 12800"/>
              <a:gd name="T85" fmla="*/ 7200 h 12800"/>
              <a:gd name="T86" fmla="*/ 1600 w 12800"/>
              <a:gd name="T87" fmla="*/ 8800 h 12800"/>
              <a:gd name="T88" fmla="*/ 1600 w 12800"/>
              <a:gd name="T89" fmla="*/ 9600 h 12800"/>
              <a:gd name="T90" fmla="*/ 2400 w 12800"/>
              <a:gd name="T91" fmla="*/ 9600 h 12800"/>
              <a:gd name="T92" fmla="*/ 2400 w 12800"/>
              <a:gd name="T93" fmla="*/ 8800 h 12800"/>
              <a:gd name="T94" fmla="*/ 3200 w 12800"/>
              <a:gd name="T95" fmla="*/ 8000 h 12800"/>
              <a:gd name="T96" fmla="*/ 9600 w 12800"/>
              <a:gd name="T97" fmla="*/ 8000 h 12800"/>
              <a:gd name="T98" fmla="*/ 10400 w 12800"/>
              <a:gd name="T99" fmla="*/ 8800 h 12800"/>
              <a:gd name="T100" fmla="*/ 10400 w 12800"/>
              <a:gd name="T101" fmla="*/ 9600 h 12800"/>
              <a:gd name="T102" fmla="*/ 11200 w 12800"/>
              <a:gd name="T103" fmla="*/ 9600 h 12800"/>
              <a:gd name="T104" fmla="*/ 11200 w 12800"/>
              <a:gd name="T105" fmla="*/ 8800 h 12800"/>
              <a:gd name="T106" fmla="*/ 9600 w 12800"/>
              <a:gd name="T107" fmla="*/ 7200 h 12800"/>
              <a:gd name="T108" fmla="*/ 11200 w 12800"/>
              <a:gd name="T109" fmla="*/ 5600 h 12800"/>
              <a:gd name="T110" fmla="*/ 10400 w 12800"/>
              <a:gd name="T111" fmla="*/ 5600 h 12800"/>
              <a:gd name="T112" fmla="*/ 10400 w 12800"/>
              <a:gd name="T113" fmla="*/ 6400 h 12800"/>
              <a:gd name="T114" fmla="*/ 11200 w 12800"/>
              <a:gd name="T115" fmla="*/ 6400 h 12800"/>
              <a:gd name="T116" fmla="*/ 11200 w 12800"/>
              <a:gd name="T117" fmla="*/ 56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800" h="12800">
                <a:moveTo>
                  <a:pt x="10400" y="11200"/>
                </a:moveTo>
                <a:lnTo>
                  <a:pt x="10400" y="12000"/>
                </a:lnTo>
                <a:cubicBezTo>
                  <a:pt x="10400" y="12442"/>
                  <a:pt x="10042" y="12800"/>
                  <a:pt x="9600" y="12800"/>
                </a:cubicBezTo>
                <a:lnTo>
                  <a:pt x="3200" y="12800"/>
                </a:lnTo>
                <a:cubicBezTo>
                  <a:pt x="2758" y="12800"/>
                  <a:pt x="2400" y="12442"/>
                  <a:pt x="2400" y="12000"/>
                </a:cubicBezTo>
                <a:lnTo>
                  <a:pt x="2400" y="11200"/>
                </a:lnTo>
                <a:cubicBezTo>
                  <a:pt x="1075" y="11200"/>
                  <a:pt x="0" y="10125"/>
                  <a:pt x="0" y="8800"/>
                </a:cubicBezTo>
                <a:lnTo>
                  <a:pt x="0" y="6400"/>
                </a:lnTo>
                <a:cubicBezTo>
                  <a:pt x="0" y="5075"/>
                  <a:pt x="1075" y="4000"/>
                  <a:pt x="2400" y="4000"/>
                </a:cubicBezTo>
                <a:lnTo>
                  <a:pt x="2400" y="800"/>
                </a:lnTo>
                <a:cubicBezTo>
                  <a:pt x="2400" y="358"/>
                  <a:pt x="2758" y="0"/>
                  <a:pt x="3200" y="0"/>
                </a:cubicBezTo>
                <a:lnTo>
                  <a:pt x="9600" y="0"/>
                </a:lnTo>
                <a:cubicBezTo>
                  <a:pt x="10042" y="0"/>
                  <a:pt x="10400" y="358"/>
                  <a:pt x="10400" y="800"/>
                </a:cubicBezTo>
                <a:lnTo>
                  <a:pt x="10400" y="4000"/>
                </a:lnTo>
                <a:cubicBezTo>
                  <a:pt x="11725" y="4000"/>
                  <a:pt x="12800" y="5074"/>
                  <a:pt x="12800" y="6400"/>
                </a:cubicBezTo>
                <a:lnTo>
                  <a:pt x="12800" y="8800"/>
                </a:lnTo>
                <a:cubicBezTo>
                  <a:pt x="12800" y="10126"/>
                  <a:pt x="11725" y="11200"/>
                  <a:pt x="10400" y="11200"/>
                </a:cubicBezTo>
                <a:close/>
                <a:moveTo>
                  <a:pt x="3200" y="12000"/>
                </a:moveTo>
                <a:lnTo>
                  <a:pt x="9600" y="12000"/>
                </a:lnTo>
                <a:lnTo>
                  <a:pt x="9600" y="8800"/>
                </a:lnTo>
                <a:lnTo>
                  <a:pt x="3200" y="8800"/>
                </a:lnTo>
                <a:lnTo>
                  <a:pt x="3200" y="12000"/>
                </a:lnTo>
                <a:close/>
                <a:moveTo>
                  <a:pt x="9600" y="800"/>
                </a:moveTo>
                <a:lnTo>
                  <a:pt x="3200" y="800"/>
                </a:lnTo>
                <a:lnTo>
                  <a:pt x="3200" y="4000"/>
                </a:lnTo>
                <a:lnTo>
                  <a:pt x="4000" y="4000"/>
                </a:lnTo>
                <a:lnTo>
                  <a:pt x="4000" y="1600"/>
                </a:lnTo>
                <a:lnTo>
                  <a:pt x="8800" y="1600"/>
                </a:lnTo>
                <a:lnTo>
                  <a:pt x="8800" y="4000"/>
                </a:lnTo>
                <a:lnTo>
                  <a:pt x="9600" y="4000"/>
                </a:lnTo>
                <a:lnTo>
                  <a:pt x="9600" y="800"/>
                </a:lnTo>
                <a:close/>
                <a:moveTo>
                  <a:pt x="4800" y="2400"/>
                </a:moveTo>
                <a:lnTo>
                  <a:pt x="4800" y="4000"/>
                </a:lnTo>
                <a:lnTo>
                  <a:pt x="8000" y="4000"/>
                </a:lnTo>
                <a:lnTo>
                  <a:pt x="8000" y="2400"/>
                </a:lnTo>
                <a:lnTo>
                  <a:pt x="4800" y="2400"/>
                </a:lnTo>
                <a:close/>
                <a:moveTo>
                  <a:pt x="9600" y="5600"/>
                </a:moveTo>
                <a:lnTo>
                  <a:pt x="8800" y="5600"/>
                </a:lnTo>
                <a:lnTo>
                  <a:pt x="8800" y="6400"/>
                </a:lnTo>
                <a:lnTo>
                  <a:pt x="9600" y="6400"/>
                </a:lnTo>
                <a:lnTo>
                  <a:pt x="9600" y="5600"/>
                </a:lnTo>
                <a:close/>
                <a:moveTo>
                  <a:pt x="9600" y="7200"/>
                </a:moveTo>
                <a:lnTo>
                  <a:pt x="3200" y="7200"/>
                </a:lnTo>
                <a:cubicBezTo>
                  <a:pt x="2317" y="7200"/>
                  <a:pt x="1600" y="7917"/>
                  <a:pt x="1600" y="8800"/>
                </a:cubicBezTo>
                <a:lnTo>
                  <a:pt x="1600" y="9600"/>
                </a:lnTo>
                <a:lnTo>
                  <a:pt x="2400" y="9600"/>
                </a:lnTo>
                <a:lnTo>
                  <a:pt x="2400" y="8800"/>
                </a:lnTo>
                <a:cubicBezTo>
                  <a:pt x="2400" y="8358"/>
                  <a:pt x="2758" y="8000"/>
                  <a:pt x="3200" y="8000"/>
                </a:cubicBezTo>
                <a:lnTo>
                  <a:pt x="9600" y="8000"/>
                </a:lnTo>
                <a:cubicBezTo>
                  <a:pt x="10042" y="8000"/>
                  <a:pt x="10400" y="8358"/>
                  <a:pt x="10400" y="8800"/>
                </a:cubicBezTo>
                <a:lnTo>
                  <a:pt x="10400" y="9600"/>
                </a:lnTo>
                <a:lnTo>
                  <a:pt x="11200" y="9600"/>
                </a:lnTo>
                <a:lnTo>
                  <a:pt x="11200" y="8800"/>
                </a:lnTo>
                <a:cubicBezTo>
                  <a:pt x="11200" y="7917"/>
                  <a:pt x="10483" y="7200"/>
                  <a:pt x="9600" y="7200"/>
                </a:cubicBezTo>
                <a:close/>
                <a:moveTo>
                  <a:pt x="11200" y="5600"/>
                </a:moveTo>
                <a:lnTo>
                  <a:pt x="10400" y="5600"/>
                </a:lnTo>
                <a:lnTo>
                  <a:pt x="10400" y="6400"/>
                </a:lnTo>
                <a:lnTo>
                  <a:pt x="11200" y="6400"/>
                </a:lnTo>
                <a:lnTo>
                  <a:pt x="11200" y="5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396C296-EBE6-4F53-970B-F6742659832B}"/>
              </a:ext>
            </a:extLst>
          </p:cNvPr>
          <p:cNvSpPr txBox="1"/>
          <p:nvPr/>
        </p:nvSpPr>
        <p:spPr>
          <a:xfrm>
            <a:off x="1852199" y="1421246"/>
            <a:ext cx="5682785" cy="66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800" b="1" dirty="0">
                <a:latin typeface="+mn-ea"/>
              </a:rPr>
              <a:t> 多处打印设备可供使用</a:t>
            </a:r>
            <a:endParaRPr lang="en-US" altLang="zh-CN" sz="2800" b="1" dirty="0"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2086B85-40FB-4883-BB76-E1BA82E3CC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9919" y="1537898"/>
            <a:ext cx="4934876" cy="378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íŝļïďe">
            <a:extLst>
              <a:ext uri="{FF2B5EF4-FFF2-40B4-BE49-F238E27FC236}">
                <a16:creationId xmlns:a16="http://schemas.microsoft.com/office/drawing/2014/main" id="{DD5A137B-BD31-4A0E-B4F4-98776E80D88A}"/>
              </a:ext>
            </a:extLst>
          </p:cNvPr>
          <p:cNvSpPr txBox="1"/>
          <p:nvPr/>
        </p:nvSpPr>
        <p:spPr bwMode="auto">
          <a:xfrm>
            <a:off x="343401" y="3284797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打印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复印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31CE99-BD84-4496-A41D-338D8EAA87A7}"/>
              </a:ext>
            </a:extLst>
          </p:cNvPr>
          <p:cNvSpPr txBox="1"/>
          <p:nvPr/>
        </p:nvSpPr>
        <p:spPr>
          <a:xfrm>
            <a:off x="1989403" y="2423105"/>
            <a:ext cx="3862680" cy="1770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zh-CN" sz="2400" kern="1200" cap="none" spc="0" normalizeH="0" baseline="0" noProof="0" dirty="0">
                <a:latin typeface="+mn-ea"/>
                <a:cs typeface="+mn-cs"/>
              </a:rPr>
              <a:t>为师生提供</a:t>
            </a:r>
            <a:r>
              <a:rPr lang="zh-CN" altLang="en-US" sz="2400" dirty="0">
                <a:latin typeface="+mn-ea"/>
              </a:rPr>
              <a:t>扫描、</a:t>
            </a:r>
            <a:r>
              <a:rPr kumimoji="0" lang="zh-CN" altLang="zh-CN" sz="2400" kern="1200" cap="none" spc="0" normalizeH="0" baseline="0" noProof="0" dirty="0">
                <a:latin typeface="+mn-ea"/>
                <a:cs typeface="+mn-cs"/>
              </a:rPr>
              <a:t>打印、复印服务</a:t>
            </a:r>
            <a:endParaRPr kumimoji="0" lang="en-US" altLang="zh-CN" sz="2400" kern="1200" cap="none" spc="0" normalizeH="0" baseline="0" noProof="0" dirty="0">
              <a:latin typeface="+mn-ea"/>
              <a:cs typeface="+mn-cs"/>
            </a:endParaRPr>
          </a:p>
          <a:p>
            <a:pPr marL="342900" marR="0" indent="-342900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zh-CN" sz="2400" kern="1200" cap="none" spc="0" normalizeH="0" baseline="0" noProof="0" dirty="0">
                <a:latin typeface="+mn-ea"/>
                <a:cs typeface="+mn-cs"/>
              </a:rPr>
              <a:t>此项服务为</a:t>
            </a:r>
            <a:r>
              <a:rPr kumimoji="0" lang="zh-CN" altLang="zh-CN" sz="2800" b="1" kern="1200" cap="none" spc="0" normalizeH="0" baseline="0" noProof="0" dirty="0">
                <a:solidFill>
                  <a:srgbClr val="F08A51"/>
                </a:solidFill>
                <a:latin typeface="+mn-ea"/>
                <a:cs typeface="+mn-cs"/>
              </a:rPr>
              <a:t>有偿服务</a:t>
            </a:r>
            <a:endParaRPr kumimoji="0" lang="zh-CN" altLang="zh-CN" sz="2400" b="1" kern="1200" cap="none" spc="0" normalizeH="0" baseline="0" noProof="0" dirty="0"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81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7" name="î$ľiḍê">
            <a:extLst>
              <a:ext uri="{FF2B5EF4-FFF2-40B4-BE49-F238E27FC236}">
                <a16:creationId xmlns:a16="http://schemas.microsoft.com/office/drawing/2014/main" id="{DD688E8C-F7B9-4C06-BEB7-1D6F9CCAA486}"/>
              </a:ext>
            </a:extLst>
          </p:cNvPr>
          <p:cNvSpPr/>
          <p:nvPr/>
        </p:nvSpPr>
        <p:spPr>
          <a:xfrm>
            <a:off x="422919" y="1481006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ísḷïḍê">
            <a:extLst>
              <a:ext uri="{FF2B5EF4-FFF2-40B4-BE49-F238E27FC236}">
                <a16:creationId xmlns:a16="http://schemas.microsoft.com/office/drawing/2014/main" id="{696B42B5-B8FE-42CC-8E1D-3A54A52F6DC0}"/>
              </a:ext>
            </a:extLst>
          </p:cNvPr>
          <p:cNvSpPr/>
          <p:nvPr/>
        </p:nvSpPr>
        <p:spPr>
          <a:xfrm>
            <a:off x="784424" y="1173607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iconfont-11518-5469603">
            <a:extLst>
              <a:ext uri="{FF2B5EF4-FFF2-40B4-BE49-F238E27FC236}">
                <a16:creationId xmlns:a16="http://schemas.microsoft.com/office/drawing/2014/main" id="{75B9EA6F-1C03-4CB5-8748-36FCA24986A8}"/>
              </a:ext>
            </a:extLst>
          </p:cNvPr>
          <p:cNvSpPr>
            <a:spLocks noChangeAspect="1"/>
          </p:cNvSpPr>
          <p:nvPr/>
        </p:nvSpPr>
        <p:spPr bwMode="auto">
          <a:xfrm>
            <a:off x="645819" y="1884050"/>
            <a:ext cx="823734" cy="886076"/>
          </a:xfrm>
          <a:custGeom>
            <a:avLst/>
            <a:gdLst>
              <a:gd name="connsiteX0" fmla="*/ 143932 w 507905"/>
              <a:gd name="connsiteY0" fmla="*/ 372559 h 499573"/>
              <a:gd name="connsiteX1" fmla="*/ 364072 w 507905"/>
              <a:gd name="connsiteY1" fmla="*/ 372559 h 499573"/>
              <a:gd name="connsiteX2" fmla="*/ 381028 w 507905"/>
              <a:gd name="connsiteY2" fmla="*/ 389468 h 499573"/>
              <a:gd name="connsiteX3" fmla="*/ 364072 w 507905"/>
              <a:gd name="connsiteY3" fmla="*/ 406424 h 499573"/>
              <a:gd name="connsiteX4" fmla="*/ 143932 w 507905"/>
              <a:gd name="connsiteY4" fmla="*/ 406424 h 499573"/>
              <a:gd name="connsiteX5" fmla="*/ 126976 w 507905"/>
              <a:gd name="connsiteY5" fmla="*/ 389468 h 499573"/>
              <a:gd name="connsiteX6" fmla="*/ 143932 w 507905"/>
              <a:gd name="connsiteY6" fmla="*/ 372559 h 499573"/>
              <a:gd name="connsiteX7" fmla="*/ 50762 w 507905"/>
              <a:gd name="connsiteY7" fmla="*/ 364920 h 499573"/>
              <a:gd name="connsiteX8" fmla="*/ 33857 w 507905"/>
              <a:gd name="connsiteY8" fmla="*/ 385258 h 499573"/>
              <a:gd name="connsiteX9" fmla="*/ 50762 w 507905"/>
              <a:gd name="connsiteY9" fmla="*/ 406406 h 499573"/>
              <a:gd name="connsiteX10" fmla="*/ 457143 w 507905"/>
              <a:gd name="connsiteY10" fmla="*/ 364062 h 499573"/>
              <a:gd name="connsiteX11" fmla="*/ 457143 w 507905"/>
              <a:gd name="connsiteY11" fmla="*/ 405549 h 499573"/>
              <a:gd name="connsiteX12" fmla="*/ 474048 w 507905"/>
              <a:gd name="connsiteY12" fmla="*/ 384401 h 499573"/>
              <a:gd name="connsiteX13" fmla="*/ 457143 w 507905"/>
              <a:gd name="connsiteY13" fmla="*/ 364062 h 499573"/>
              <a:gd name="connsiteX14" fmla="*/ 220138 w 507905"/>
              <a:gd name="connsiteY14" fmla="*/ 186280 h 499573"/>
              <a:gd name="connsiteX15" fmla="*/ 169318 w 507905"/>
              <a:gd name="connsiteY15" fmla="*/ 245531 h 499573"/>
              <a:gd name="connsiteX16" fmla="*/ 169318 w 507905"/>
              <a:gd name="connsiteY16" fmla="*/ 287016 h 499573"/>
              <a:gd name="connsiteX17" fmla="*/ 170176 w 507905"/>
              <a:gd name="connsiteY17" fmla="*/ 287874 h 499573"/>
              <a:gd name="connsiteX18" fmla="*/ 337829 w 507905"/>
              <a:gd name="connsiteY18" fmla="*/ 287874 h 499573"/>
              <a:gd name="connsiteX19" fmla="*/ 338686 w 507905"/>
              <a:gd name="connsiteY19" fmla="*/ 245531 h 499573"/>
              <a:gd name="connsiteX20" fmla="*/ 287866 w 507905"/>
              <a:gd name="connsiteY20" fmla="*/ 186280 h 499573"/>
              <a:gd name="connsiteX21" fmla="*/ 219281 w 507905"/>
              <a:gd name="connsiteY21" fmla="*/ 152415 h 499573"/>
              <a:gd name="connsiteX22" fmla="*/ 287009 w 507905"/>
              <a:gd name="connsiteY22" fmla="*/ 152415 h 499573"/>
              <a:gd name="connsiteX23" fmla="*/ 371693 w 507905"/>
              <a:gd name="connsiteY23" fmla="*/ 245531 h 499573"/>
              <a:gd name="connsiteX24" fmla="*/ 371693 w 507905"/>
              <a:gd name="connsiteY24" fmla="*/ 288731 h 499573"/>
              <a:gd name="connsiteX25" fmla="*/ 338686 w 507905"/>
              <a:gd name="connsiteY25" fmla="*/ 321738 h 499573"/>
              <a:gd name="connsiteX26" fmla="*/ 160031 w 507905"/>
              <a:gd name="connsiteY26" fmla="*/ 321738 h 499573"/>
              <a:gd name="connsiteX27" fmla="*/ 135454 w 507905"/>
              <a:gd name="connsiteY27" fmla="*/ 288731 h 499573"/>
              <a:gd name="connsiteX28" fmla="*/ 135454 w 507905"/>
              <a:gd name="connsiteY28" fmla="*/ 245531 h 499573"/>
              <a:gd name="connsiteX29" fmla="*/ 219281 w 507905"/>
              <a:gd name="connsiteY29" fmla="*/ 152415 h 499573"/>
              <a:gd name="connsiteX30" fmla="*/ 200619 w 507905"/>
              <a:gd name="connsiteY30" fmla="*/ 93089 h 499573"/>
              <a:gd name="connsiteX31" fmla="*/ 84619 w 507905"/>
              <a:gd name="connsiteY31" fmla="*/ 217597 h 499573"/>
              <a:gd name="connsiteX32" fmla="*/ 84619 w 507905"/>
              <a:gd name="connsiteY32" fmla="*/ 439415 h 499573"/>
              <a:gd name="connsiteX33" fmla="*/ 110905 w 507905"/>
              <a:gd name="connsiteY33" fmla="*/ 465660 h 499573"/>
              <a:gd name="connsiteX34" fmla="*/ 397000 w 507905"/>
              <a:gd name="connsiteY34" fmla="*/ 465660 h 499573"/>
              <a:gd name="connsiteX35" fmla="*/ 423286 w 507905"/>
              <a:gd name="connsiteY35" fmla="*/ 439415 h 499573"/>
              <a:gd name="connsiteX36" fmla="*/ 423286 w 507905"/>
              <a:gd name="connsiteY36" fmla="*/ 217597 h 499573"/>
              <a:gd name="connsiteX37" fmla="*/ 324238 w 507905"/>
              <a:gd name="connsiteY37" fmla="*/ 93089 h 499573"/>
              <a:gd name="connsiteX38" fmla="*/ 214176 w 507905"/>
              <a:gd name="connsiteY38" fmla="*/ 59223 h 499573"/>
              <a:gd name="connsiteX39" fmla="*/ 293828 w 507905"/>
              <a:gd name="connsiteY39" fmla="*/ 59223 h 499573"/>
              <a:gd name="connsiteX40" fmla="*/ 293820 w 507905"/>
              <a:gd name="connsiteY40" fmla="*/ 59251 h 499573"/>
              <a:gd name="connsiteX41" fmla="*/ 324369 w 507905"/>
              <a:gd name="connsiteY41" fmla="*/ 59251 h 499573"/>
              <a:gd name="connsiteX42" fmla="*/ 381788 w 507905"/>
              <a:gd name="connsiteY42" fmla="*/ 71698 h 499573"/>
              <a:gd name="connsiteX43" fmla="*/ 457143 w 507905"/>
              <a:gd name="connsiteY43" fmla="*/ 217597 h 499573"/>
              <a:gd name="connsiteX44" fmla="*/ 457143 w 507905"/>
              <a:gd name="connsiteY44" fmla="*/ 330197 h 499573"/>
              <a:gd name="connsiteX45" fmla="*/ 507905 w 507905"/>
              <a:gd name="connsiteY45" fmla="*/ 385258 h 499573"/>
              <a:gd name="connsiteX46" fmla="*/ 457143 w 507905"/>
              <a:gd name="connsiteY46" fmla="*/ 440272 h 499573"/>
              <a:gd name="connsiteX47" fmla="*/ 396191 w 507905"/>
              <a:gd name="connsiteY47" fmla="*/ 499573 h 499573"/>
              <a:gd name="connsiteX48" fmla="*/ 111715 w 507905"/>
              <a:gd name="connsiteY48" fmla="*/ 499573 h 499573"/>
              <a:gd name="connsiteX49" fmla="*/ 50762 w 507905"/>
              <a:gd name="connsiteY49" fmla="*/ 440272 h 499573"/>
              <a:gd name="connsiteX50" fmla="*/ 0 w 507905"/>
              <a:gd name="connsiteY50" fmla="*/ 385258 h 499573"/>
              <a:gd name="connsiteX51" fmla="*/ 50762 w 507905"/>
              <a:gd name="connsiteY51" fmla="*/ 330197 h 499573"/>
              <a:gd name="connsiteX52" fmla="*/ 50762 w 507905"/>
              <a:gd name="connsiteY52" fmla="*/ 218406 h 499573"/>
              <a:gd name="connsiteX53" fmla="*/ 140782 w 507905"/>
              <a:gd name="connsiteY53" fmla="*/ 71711 h 499573"/>
              <a:gd name="connsiteX54" fmla="*/ 201339 w 507905"/>
              <a:gd name="connsiteY54" fmla="*/ 59251 h 499573"/>
              <a:gd name="connsiteX55" fmla="*/ 214185 w 507905"/>
              <a:gd name="connsiteY55" fmla="*/ 59251 h 499573"/>
              <a:gd name="connsiteX56" fmla="*/ 228616 w 507905"/>
              <a:gd name="connsiteY56" fmla="*/ 0 h 499573"/>
              <a:gd name="connsiteX57" fmla="*/ 279388 w 507905"/>
              <a:gd name="connsiteY57" fmla="*/ 0 h 499573"/>
              <a:gd name="connsiteX58" fmla="*/ 330208 w 507905"/>
              <a:gd name="connsiteY58" fmla="*/ 50773 h 499573"/>
              <a:gd name="connsiteX59" fmla="*/ 329351 w 507905"/>
              <a:gd name="connsiteY59" fmla="*/ 59251 h 499573"/>
              <a:gd name="connsiteX60" fmla="*/ 324369 w 507905"/>
              <a:gd name="connsiteY60" fmla="*/ 59251 h 499573"/>
              <a:gd name="connsiteX61" fmla="*/ 324238 w 507905"/>
              <a:gd name="connsiteY61" fmla="*/ 59223 h 499573"/>
              <a:gd name="connsiteX62" fmla="*/ 293828 w 507905"/>
              <a:gd name="connsiteY62" fmla="*/ 59223 h 499573"/>
              <a:gd name="connsiteX63" fmla="*/ 296344 w 507905"/>
              <a:gd name="connsiteY63" fmla="*/ 50773 h 499573"/>
              <a:gd name="connsiteX64" fmla="*/ 279388 w 507905"/>
              <a:gd name="connsiteY64" fmla="*/ 33865 h 499573"/>
              <a:gd name="connsiteX65" fmla="*/ 228616 w 507905"/>
              <a:gd name="connsiteY65" fmla="*/ 33865 h 499573"/>
              <a:gd name="connsiteX66" fmla="*/ 211660 w 507905"/>
              <a:gd name="connsiteY66" fmla="*/ 50773 h 499573"/>
              <a:gd name="connsiteX67" fmla="*/ 214176 w 507905"/>
              <a:gd name="connsiteY67" fmla="*/ 59223 h 499573"/>
              <a:gd name="connsiteX68" fmla="*/ 201477 w 507905"/>
              <a:gd name="connsiteY68" fmla="*/ 59223 h 499573"/>
              <a:gd name="connsiteX69" fmla="*/ 201339 w 507905"/>
              <a:gd name="connsiteY69" fmla="*/ 59251 h 499573"/>
              <a:gd name="connsiteX70" fmla="*/ 178653 w 507905"/>
              <a:gd name="connsiteY70" fmla="*/ 59251 h 499573"/>
              <a:gd name="connsiteX71" fmla="*/ 177796 w 507905"/>
              <a:gd name="connsiteY71" fmla="*/ 50773 h 499573"/>
              <a:gd name="connsiteX72" fmla="*/ 228616 w 507905"/>
              <a:gd name="connsiteY72" fmla="*/ 0 h 49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07905" h="499573">
                <a:moveTo>
                  <a:pt x="143932" y="372559"/>
                </a:moveTo>
                <a:lnTo>
                  <a:pt x="364072" y="372559"/>
                </a:lnTo>
                <a:cubicBezTo>
                  <a:pt x="373408" y="372559"/>
                  <a:pt x="381028" y="380180"/>
                  <a:pt x="381028" y="389468"/>
                </a:cubicBezTo>
                <a:cubicBezTo>
                  <a:pt x="381028" y="398803"/>
                  <a:pt x="373408" y="406424"/>
                  <a:pt x="364072" y="406424"/>
                </a:cubicBezTo>
                <a:lnTo>
                  <a:pt x="143932" y="406424"/>
                </a:lnTo>
                <a:cubicBezTo>
                  <a:pt x="134597" y="406424"/>
                  <a:pt x="126976" y="398803"/>
                  <a:pt x="126976" y="389468"/>
                </a:cubicBezTo>
                <a:cubicBezTo>
                  <a:pt x="126976" y="380180"/>
                  <a:pt x="134597" y="372559"/>
                  <a:pt x="143932" y="372559"/>
                </a:cubicBezTo>
                <a:close/>
                <a:moveTo>
                  <a:pt x="50762" y="364920"/>
                </a:moveTo>
                <a:cubicBezTo>
                  <a:pt x="41476" y="366587"/>
                  <a:pt x="33857" y="375065"/>
                  <a:pt x="33857" y="385258"/>
                </a:cubicBezTo>
                <a:cubicBezTo>
                  <a:pt x="33857" y="395404"/>
                  <a:pt x="41476" y="403882"/>
                  <a:pt x="50762" y="406406"/>
                </a:cubicBezTo>
                <a:close/>
                <a:moveTo>
                  <a:pt x="457143" y="364062"/>
                </a:moveTo>
                <a:lnTo>
                  <a:pt x="457143" y="405549"/>
                </a:lnTo>
                <a:cubicBezTo>
                  <a:pt x="466429" y="403882"/>
                  <a:pt x="474048" y="395404"/>
                  <a:pt x="474048" y="384401"/>
                </a:cubicBezTo>
                <a:cubicBezTo>
                  <a:pt x="474048" y="374208"/>
                  <a:pt x="466429" y="365777"/>
                  <a:pt x="457143" y="364062"/>
                </a:cubicBezTo>
                <a:close/>
                <a:moveTo>
                  <a:pt x="220138" y="186280"/>
                </a:moveTo>
                <a:cubicBezTo>
                  <a:pt x="187131" y="186280"/>
                  <a:pt x="169318" y="212524"/>
                  <a:pt x="169318" y="245531"/>
                </a:cubicBezTo>
                <a:lnTo>
                  <a:pt x="169318" y="287016"/>
                </a:lnTo>
                <a:cubicBezTo>
                  <a:pt x="169318" y="287874"/>
                  <a:pt x="170176" y="287874"/>
                  <a:pt x="170176" y="287874"/>
                </a:cubicBezTo>
                <a:lnTo>
                  <a:pt x="337829" y="287874"/>
                </a:lnTo>
                <a:lnTo>
                  <a:pt x="338686" y="245531"/>
                </a:lnTo>
                <a:cubicBezTo>
                  <a:pt x="338686" y="212524"/>
                  <a:pt x="320873" y="186280"/>
                  <a:pt x="287866" y="186280"/>
                </a:cubicBezTo>
                <a:close/>
                <a:moveTo>
                  <a:pt x="219281" y="152415"/>
                </a:moveTo>
                <a:lnTo>
                  <a:pt x="287009" y="152415"/>
                </a:lnTo>
                <a:cubicBezTo>
                  <a:pt x="338686" y="152415"/>
                  <a:pt x="371693" y="193900"/>
                  <a:pt x="371693" y="245531"/>
                </a:cubicBezTo>
                <a:lnTo>
                  <a:pt x="371693" y="288731"/>
                </a:lnTo>
                <a:cubicBezTo>
                  <a:pt x="371693" y="306497"/>
                  <a:pt x="357309" y="321738"/>
                  <a:pt x="338686" y="321738"/>
                </a:cubicBezTo>
                <a:lnTo>
                  <a:pt x="160031" y="321738"/>
                </a:lnTo>
                <a:cubicBezTo>
                  <a:pt x="142217" y="321738"/>
                  <a:pt x="135454" y="307354"/>
                  <a:pt x="135454" y="288731"/>
                </a:cubicBezTo>
                <a:lnTo>
                  <a:pt x="135454" y="245531"/>
                </a:lnTo>
                <a:cubicBezTo>
                  <a:pt x="135454" y="193900"/>
                  <a:pt x="168461" y="152415"/>
                  <a:pt x="219281" y="152415"/>
                </a:cubicBezTo>
                <a:close/>
                <a:moveTo>
                  <a:pt x="200619" y="93089"/>
                </a:moveTo>
                <a:cubicBezTo>
                  <a:pt x="132048" y="93089"/>
                  <a:pt x="84619" y="149008"/>
                  <a:pt x="84619" y="217597"/>
                </a:cubicBezTo>
                <a:lnTo>
                  <a:pt x="84619" y="439415"/>
                </a:lnTo>
                <a:cubicBezTo>
                  <a:pt x="84619" y="453847"/>
                  <a:pt x="96476" y="465660"/>
                  <a:pt x="110905" y="465660"/>
                </a:cubicBezTo>
                <a:lnTo>
                  <a:pt x="397000" y="465660"/>
                </a:lnTo>
                <a:cubicBezTo>
                  <a:pt x="411429" y="465660"/>
                  <a:pt x="423286" y="453847"/>
                  <a:pt x="423286" y="439415"/>
                </a:cubicBezTo>
                <a:lnTo>
                  <a:pt x="423286" y="217597"/>
                </a:lnTo>
                <a:cubicBezTo>
                  <a:pt x="423286" y="149008"/>
                  <a:pt x="392810" y="93089"/>
                  <a:pt x="324238" y="93089"/>
                </a:cubicBezTo>
                <a:close/>
                <a:moveTo>
                  <a:pt x="214176" y="59223"/>
                </a:moveTo>
                <a:lnTo>
                  <a:pt x="293828" y="59223"/>
                </a:lnTo>
                <a:lnTo>
                  <a:pt x="293820" y="59251"/>
                </a:lnTo>
                <a:lnTo>
                  <a:pt x="324369" y="59251"/>
                </a:lnTo>
                <a:lnTo>
                  <a:pt x="381788" y="71698"/>
                </a:lnTo>
                <a:cubicBezTo>
                  <a:pt x="431429" y="95789"/>
                  <a:pt x="457143" y="152151"/>
                  <a:pt x="457143" y="217597"/>
                </a:cubicBezTo>
                <a:lnTo>
                  <a:pt x="457143" y="330197"/>
                </a:lnTo>
                <a:cubicBezTo>
                  <a:pt x="485905" y="332721"/>
                  <a:pt x="507905" y="356441"/>
                  <a:pt x="507905" y="385258"/>
                </a:cubicBezTo>
                <a:cubicBezTo>
                  <a:pt x="507905" y="414027"/>
                  <a:pt x="485905" y="437748"/>
                  <a:pt x="457143" y="440272"/>
                </a:cubicBezTo>
                <a:cubicBezTo>
                  <a:pt x="456286" y="473281"/>
                  <a:pt x="429191" y="499573"/>
                  <a:pt x="396191" y="499573"/>
                </a:cubicBezTo>
                <a:lnTo>
                  <a:pt x="111715" y="499573"/>
                </a:lnTo>
                <a:cubicBezTo>
                  <a:pt x="78715" y="499573"/>
                  <a:pt x="51619" y="473281"/>
                  <a:pt x="50762" y="440272"/>
                </a:cubicBezTo>
                <a:cubicBezTo>
                  <a:pt x="22000" y="437748"/>
                  <a:pt x="0" y="414027"/>
                  <a:pt x="0" y="385258"/>
                </a:cubicBezTo>
                <a:cubicBezTo>
                  <a:pt x="0" y="356441"/>
                  <a:pt x="22000" y="332721"/>
                  <a:pt x="50762" y="330197"/>
                </a:cubicBezTo>
                <a:lnTo>
                  <a:pt x="50762" y="218406"/>
                </a:lnTo>
                <a:cubicBezTo>
                  <a:pt x="50762" y="152354"/>
                  <a:pt x="86012" y="95839"/>
                  <a:pt x="140782" y="71711"/>
                </a:cubicBezTo>
                <a:lnTo>
                  <a:pt x="201339" y="59251"/>
                </a:lnTo>
                <a:lnTo>
                  <a:pt x="214185" y="59251"/>
                </a:lnTo>
                <a:close/>
                <a:moveTo>
                  <a:pt x="228616" y="0"/>
                </a:moveTo>
                <a:lnTo>
                  <a:pt x="279388" y="0"/>
                </a:lnTo>
                <a:cubicBezTo>
                  <a:pt x="307346" y="0"/>
                  <a:pt x="330208" y="22862"/>
                  <a:pt x="330208" y="50773"/>
                </a:cubicBezTo>
                <a:cubicBezTo>
                  <a:pt x="330208" y="53345"/>
                  <a:pt x="330208" y="56727"/>
                  <a:pt x="329351" y="59251"/>
                </a:cubicBezTo>
                <a:lnTo>
                  <a:pt x="324369" y="59251"/>
                </a:lnTo>
                <a:lnTo>
                  <a:pt x="324238" y="59223"/>
                </a:lnTo>
                <a:lnTo>
                  <a:pt x="293828" y="59223"/>
                </a:lnTo>
                <a:lnTo>
                  <a:pt x="296344" y="50773"/>
                </a:lnTo>
                <a:cubicBezTo>
                  <a:pt x="296344" y="41485"/>
                  <a:pt x="288724" y="33865"/>
                  <a:pt x="279388" y="33865"/>
                </a:cubicBezTo>
                <a:lnTo>
                  <a:pt x="228616" y="33865"/>
                </a:lnTo>
                <a:cubicBezTo>
                  <a:pt x="219281" y="33865"/>
                  <a:pt x="211660" y="41485"/>
                  <a:pt x="211660" y="50773"/>
                </a:cubicBezTo>
                <a:lnTo>
                  <a:pt x="214176" y="59223"/>
                </a:lnTo>
                <a:lnTo>
                  <a:pt x="201477" y="59223"/>
                </a:lnTo>
                <a:lnTo>
                  <a:pt x="201339" y="59251"/>
                </a:lnTo>
                <a:lnTo>
                  <a:pt x="178653" y="59251"/>
                </a:lnTo>
                <a:cubicBezTo>
                  <a:pt x="177796" y="56727"/>
                  <a:pt x="177796" y="53345"/>
                  <a:pt x="177796" y="50773"/>
                </a:cubicBezTo>
                <a:cubicBezTo>
                  <a:pt x="177796" y="22862"/>
                  <a:pt x="200658" y="0"/>
                  <a:pt x="2286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7E0D76A-36E0-4A69-83B1-83ADDF1A408B}"/>
              </a:ext>
            </a:extLst>
          </p:cNvPr>
          <p:cNvSpPr txBox="1"/>
          <p:nvPr/>
        </p:nvSpPr>
        <p:spPr>
          <a:xfrm>
            <a:off x="1836093" y="2185607"/>
            <a:ext cx="4293930" cy="2498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图书馆总管在</a:t>
            </a:r>
            <a:r>
              <a:rPr lang="en-US" altLang="zh-CN" sz="2400" dirty="0">
                <a:latin typeface="+mn-ea"/>
              </a:rPr>
              <a:t>2</a:t>
            </a:r>
            <a:r>
              <a:rPr lang="zh-CN" altLang="en-US" sz="2400" dirty="0">
                <a:latin typeface="+mn-ea"/>
              </a:rPr>
              <a:t>楼、</a:t>
            </a:r>
            <a:r>
              <a:rPr lang="en-US" altLang="zh-CN" sz="2400" dirty="0">
                <a:latin typeface="+mn-ea"/>
              </a:rPr>
              <a:t>3</a:t>
            </a:r>
            <a:r>
              <a:rPr lang="zh-CN" altLang="en-US" sz="2400" dirty="0">
                <a:latin typeface="+mn-ea"/>
              </a:rPr>
              <a:t>楼、</a:t>
            </a:r>
            <a:r>
              <a:rPr lang="en-US" altLang="zh-CN" sz="2400" dirty="0">
                <a:latin typeface="+mn-ea"/>
              </a:rPr>
              <a:t>4</a:t>
            </a:r>
            <a:r>
              <a:rPr lang="zh-CN" altLang="en-US" sz="2400" dirty="0">
                <a:latin typeface="+mn-ea"/>
              </a:rPr>
              <a:t>楼、</a:t>
            </a:r>
            <a:r>
              <a:rPr lang="en-US" altLang="zh-CN" sz="2400" dirty="0">
                <a:latin typeface="+mn-ea"/>
              </a:rPr>
              <a:t>5</a:t>
            </a:r>
            <a:r>
              <a:rPr lang="zh-CN" altLang="en-US" sz="2400" dirty="0">
                <a:latin typeface="+mn-ea"/>
              </a:rPr>
              <a:t>楼的电梯旁设置了大约</a:t>
            </a:r>
            <a:r>
              <a:rPr lang="en-US" altLang="zh-CN" sz="2800" b="1" dirty="0">
                <a:solidFill>
                  <a:srgbClr val="F08A51"/>
                </a:solidFill>
                <a:latin typeface="+mn-ea"/>
              </a:rPr>
              <a:t>900</a:t>
            </a:r>
            <a:r>
              <a:rPr lang="zh-CN" altLang="en-US" sz="2800" b="1" dirty="0">
                <a:solidFill>
                  <a:srgbClr val="F08A51"/>
                </a:solidFill>
                <a:latin typeface="+mn-ea"/>
              </a:rPr>
              <a:t>个存包柜</a:t>
            </a:r>
            <a:endParaRPr lang="en-US" altLang="zh-CN" sz="2400" dirty="0">
              <a:solidFill>
                <a:srgbClr val="F08A51"/>
              </a:solidFill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每学期期初图书馆会统一办理存包柜申请事宜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B07F25-D2B0-4116-8FB4-041683A4AD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83"/>
          <a:stretch/>
        </p:blipFill>
        <p:spPr>
          <a:xfrm>
            <a:off x="6328893" y="2004050"/>
            <a:ext cx="5156646" cy="2861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ïš1iḋé">
            <a:extLst>
              <a:ext uri="{FF2B5EF4-FFF2-40B4-BE49-F238E27FC236}">
                <a16:creationId xmlns:a16="http://schemas.microsoft.com/office/drawing/2014/main" id="{F7BF8A42-1703-4DFF-A861-42F5B76BB07D}"/>
              </a:ext>
            </a:extLst>
          </p:cNvPr>
          <p:cNvSpPr txBox="1"/>
          <p:nvPr/>
        </p:nvSpPr>
        <p:spPr bwMode="auto">
          <a:xfrm>
            <a:off x="251351" y="3052950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存包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2527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6" name="íṧ1íḓé">
            <a:extLst>
              <a:ext uri="{FF2B5EF4-FFF2-40B4-BE49-F238E27FC236}">
                <a16:creationId xmlns:a16="http://schemas.microsoft.com/office/drawing/2014/main" id="{C4531F72-C87B-4749-A7E6-BDC97A77B1E7}"/>
              </a:ext>
            </a:extLst>
          </p:cNvPr>
          <p:cNvSpPr/>
          <p:nvPr/>
        </p:nvSpPr>
        <p:spPr>
          <a:xfrm>
            <a:off x="489870" y="1470625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ï$ḻïḓè">
            <a:extLst>
              <a:ext uri="{FF2B5EF4-FFF2-40B4-BE49-F238E27FC236}">
                <a16:creationId xmlns:a16="http://schemas.microsoft.com/office/drawing/2014/main" id="{C2FF2130-B06B-4EA8-B703-09326D1AA1B6}"/>
              </a:ext>
            </a:extLst>
          </p:cNvPr>
          <p:cNvSpPr/>
          <p:nvPr/>
        </p:nvSpPr>
        <p:spPr>
          <a:xfrm>
            <a:off x="851374" y="1163226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iconfont-11260-5327122">
            <a:extLst>
              <a:ext uri="{FF2B5EF4-FFF2-40B4-BE49-F238E27FC236}">
                <a16:creationId xmlns:a16="http://schemas.microsoft.com/office/drawing/2014/main" id="{F1670703-4651-45B8-857E-A989C379217A}"/>
              </a:ext>
            </a:extLst>
          </p:cNvPr>
          <p:cNvSpPr>
            <a:spLocks noChangeAspect="1"/>
          </p:cNvSpPr>
          <p:nvPr/>
        </p:nvSpPr>
        <p:spPr bwMode="auto">
          <a:xfrm>
            <a:off x="974040" y="1888881"/>
            <a:ext cx="379610" cy="942126"/>
          </a:xfrm>
          <a:custGeom>
            <a:avLst/>
            <a:gdLst>
              <a:gd name="connsiteX0" fmla="*/ 18147 w 268441"/>
              <a:gd name="connsiteY0" fmla="*/ 409058 h 609189"/>
              <a:gd name="connsiteX1" fmla="*/ 250293 w 268441"/>
              <a:gd name="connsiteY1" fmla="*/ 409058 h 609189"/>
              <a:gd name="connsiteX2" fmla="*/ 250293 w 268441"/>
              <a:gd name="connsiteY2" fmla="*/ 427255 h 609189"/>
              <a:gd name="connsiteX3" fmla="*/ 18147 w 268441"/>
              <a:gd name="connsiteY3" fmla="*/ 427255 h 609189"/>
              <a:gd name="connsiteX4" fmla="*/ 18147 w 268441"/>
              <a:gd name="connsiteY4" fmla="*/ 299783 h 609189"/>
              <a:gd name="connsiteX5" fmla="*/ 250293 w 268441"/>
              <a:gd name="connsiteY5" fmla="*/ 299783 h 609189"/>
              <a:gd name="connsiteX6" fmla="*/ 250293 w 268441"/>
              <a:gd name="connsiteY6" fmla="*/ 318027 h 609189"/>
              <a:gd name="connsiteX7" fmla="*/ 18147 w 268441"/>
              <a:gd name="connsiteY7" fmla="*/ 318027 h 609189"/>
              <a:gd name="connsiteX8" fmla="*/ 86466 w 268441"/>
              <a:gd name="connsiteY8" fmla="*/ 68944 h 609189"/>
              <a:gd name="connsiteX9" fmla="*/ 104654 w 268441"/>
              <a:gd name="connsiteY9" fmla="*/ 68944 h 609189"/>
              <a:gd name="connsiteX10" fmla="*/ 104692 w 268441"/>
              <a:gd name="connsiteY10" fmla="*/ 69653 h 609189"/>
              <a:gd name="connsiteX11" fmla="*/ 67968 w 268441"/>
              <a:gd name="connsiteY11" fmla="*/ 150355 h 609189"/>
              <a:gd name="connsiteX12" fmla="*/ 18147 w 268441"/>
              <a:gd name="connsiteY12" fmla="*/ 278648 h 609189"/>
              <a:gd name="connsiteX13" fmla="*/ 18147 w 268441"/>
              <a:gd name="connsiteY13" fmla="*/ 299783 h 609189"/>
              <a:gd name="connsiteX14" fmla="*/ 12269 w 268441"/>
              <a:gd name="connsiteY14" fmla="*/ 299783 h 609189"/>
              <a:gd name="connsiteX15" fmla="*/ 3174 w 268441"/>
              <a:gd name="connsiteY15" fmla="*/ 308881 h 609189"/>
              <a:gd name="connsiteX16" fmla="*/ 12269 w 268441"/>
              <a:gd name="connsiteY16" fmla="*/ 318027 h 609189"/>
              <a:gd name="connsiteX17" fmla="*/ 18147 w 268441"/>
              <a:gd name="connsiteY17" fmla="*/ 318027 h 609189"/>
              <a:gd name="connsiteX18" fmla="*/ 18147 w 268441"/>
              <a:gd name="connsiteY18" fmla="*/ 409058 h 609189"/>
              <a:gd name="connsiteX19" fmla="*/ 12269 w 268441"/>
              <a:gd name="connsiteY19" fmla="*/ 409058 h 609189"/>
              <a:gd name="connsiteX20" fmla="*/ 3174 w 268441"/>
              <a:gd name="connsiteY20" fmla="*/ 418157 h 609189"/>
              <a:gd name="connsiteX21" fmla="*/ 12269 w 268441"/>
              <a:gd name="connsiteY21" fmla="*/ 427255 h 609189"/>
              <a:gd name="connsiteX22" fmla="*/ 18147 w 268441"/>
              <a:gd name="connsiteY22" fmla="*/ 427255 h 609189"/>
              <a:gd name="connsiteX23" fmla="*/ 18147 w 268441"/>
              <a:gd name="connsiteY23" fmla="*/ 590998 h 609189"/>
              <a:gd name="connsiteX24" fmla="*/ 250293 w 268441"/>
              <a:gd name="connsiteY24" fmla="*/ 590998 h 609189"/>
              <a:gd name="connsiteX25" fmla="*/ 250293 w 268441"/>
              <a:gd name="connsiteY25" fmla="*/ 427255 h 609189"/>
              <a:gd name="connsiteX26" fmla="*/ 256961 w 268441"/>
              <a:gd name="connsiteY26" fmla="*/ 427255 h 609189"/>
              <a:gd name="connsiteX27" fmla="*/ 266055 w 268441"/>
              <a:gd name="connsiteY27" fmla="*/ 418157 h 609189"/>
              <a:gd name="connsiteX28" fmla="*/ 256961 w 268441"/>
              <a:gd name="connsiteY28" fmla="*/ 409058 h 609189"/>
              <a:gd name="connsiteX29" fmla="*/ 250293 w 268441"/>
              <a:gd name="connsiteY29" fmla="*/ 409058 h 609189"/>
              <a:gd name="connsiteX30" fmla="*/ 250293 w 268441"/>
              <a:gd name="connsiteY30" fmla="*/ 318027 h 609189"/>
              <a:gd name="connsiteX31" fmla="*/ 256961 w 268441"/>
              <a:gd name="connsiteY31" fmla="*/ 318027 h 609189"/>
              <a:gd name="connsiteX32" fmla="*/ 266055 w 268441"/>
              <a:gd name="connsiteY32" fmla="*/ 308881 h 609189"/>
              <a:gd name="connsiteX33" fmla="*/ 256961 w 268441"/>
              <a:gd name="connsiteY33" fmla="*/ 299783 h 609189"/>
              <a:gd name="connsiteX34" fmla="*/ 250293 w 268441"/>
              <a:gd name="connsiteY34" fmla="*/ 299783 h 609189"/>
              <a:gd name="connsiteX35" fmla="*/ 250293 w 268441"/>
              <a:gd name="connsiteY35" fmla="*/ 278553 h 609189"/>
              <a:gd name="connsiteX36" fmla="*/ 200473 w 268441"/>
              <a:gd name="connsiteY36" fmla="*/ 150308 h 609189"/>
              <a:gd name="connsiteX37" fmla="*/ 163728 w 268441"/>
              <a:gd name="connsiteY37" fmla="*/ 69585 h 609189"/>
              <a:gd name="connsiteX38" fmla="*/ 163761 w 268441"/>
              <a:gd name="connsiteY38" fmla="*/ 68944 h 609189"/>
              <a:gd name="connsiteX39" fmla="*/ 181991 w 268441"/>
              <a:gd name="connsiteY39" fmla="*/ 68944 h 609189"/>
              <a:gd name="connsiteX40" fmla="*/ 181972 w 268441"/>
              <a:gd name="connsiteY40" fmla="*/ 69391 h 609189"/>
              <a:gd name="connsiteX41" fmla="*/ 211523 w 268441"/>
              <a:gd name="connsiteY41" fmla="*/ 135783 h 609189"/>
              <a:gd name="connsiteX42" fmla="*/ 268440 w 268441"/>
              <a:gd name="connsiteY42" fmla="*/ 278505 h 609189"/>
              <a:gd name="connsiteX43" fmla="*/ 268440 w 268441"/>
              <a:gd name="connsiteY43" fmla="*/ 599998 h 609189"/>
              <a:gd name="connsiteX44" fmla="*/ 259438 w 268441"/>
              <a:gd name="connsiteY44" fmla="*/ 609189 h 609189"/>
              <a:gd name="connsiteX45" fmla="*/ 9097 w 268441"/>
              <a:gd name="connsiteY45" fmla="*/ 609189 h 609189"/>
              <a:gd name="connsiteX46" fmla="*/ 0 w 268441"/>
              <a:gd name="connsiteY46" fmla="*/ 600046 h 609189"/>
              <a:gd name="connsiteX47" fmla="*/ 0 w 268441"/>
              <a:gd name="connsiteY47" fmla="*/ 278553 h 609189"/>
              <a:gd name="connsiteX48" fmla="*/ 56870 w 268441"/>
              <a:gd name="connsiteY48" fmla="*/ 135831 h 609189"/>
              <a:gd name="connsiteX49" fmla="*/ 86488 w 268441"/>
              <a:gd name="connsiteY49" fmla="*/ 69419 h 609189"/>
              <a:gd name="connsiteX50" fmla="*/ 87126 w 268441"/>
              <a:gd name="connsiteY50" fmla="*/ 18201 h 609189"/>
              <a:gd name="connsiteX51" fmla="*/ 87126 w 268441"/>
              <a:gd name="connsiteY51" fmla="*/ 50696 h 609189"/>
              <a:gd name="connsiteX52" fmla="*/ 181461 w 268441"/>
              <a:gd name="connsiteY52" fmla="*/ 50696 h 609189"/>
              <a:gd name="connsiteX53" fmla="*/ 181461 w 268441"/>
              <a:gd name="connsiteY53" fmla="*/ 18201 h 609189"/>
              <a:gd name="connsiteX54" fmla="*/ 78035 w 268441"/>
              <a:gd name="connsiteY54" fmla="*/ 0 h 609189"/>
              <a:gd name="connsiteX55" fmla="*/ 190599 w 268441"/>
              <a:gd name="connsiteY55" fmla="*/ 0 h 609189"/>
              <a:gd name="connsiteX56" fmla="*/ 199690 w 268441"/>
              <a:gd name="connsiteY56" fmla="*/ 9100 h 609189"/>
              <a:gd name="connsiteX57" fmla="*/ 199690 w 268441"/>
              <a:gd name="connsiteY57" fmla="*/ 59844 h 609189"/>
              <a:gd name="connsiteX58" fmla="*/ 190599 w 268441"/>
              <a:gd name="connsiteY58" fmla="*/ 68944 h 609189"/>
              <a:gd name="connsiteX59" fmla="*/ 181991 w 268441"/>
              <a:gd name="connsiteY59" fmla="*/ 68944 h 609189"/>
              <a:gd name="connsiteX60" fmla="*/ 182326 w 268441"/>
              <a:gd name="connsiteY60" fmla="*/ 61303 h 609189"/>
              <a:gd name="connsiteX61" fmla="*/ 174467 w 268441"/>
              <a:gd name="connsiteY61" fmla="*/ 51112 h 609189"/>
              <a:gd name="connsiteX62" fmla="*/ 164274 w 268441"/>
              <a:gd name="connsiteY62" fmla="*/ 58970 h 609189"/>
              <a:gd name="connsiteX63" fmla="*/ 163761 w 268441"/>
              <a:gd name="connsiteY63" fmla="*/ 68944 h 609189"/>
              <a:gd name="connsiteX64" fmla="*/ 104654 w 268441"/>
              <a:gd name="connsiteY64" fmla="*/ 68944 h 609189"/>
              <a:gd name="connsiteX65" fmla="*/ 104118 w 268441"/>
              <a:gd name="connsiteY65" fmla="*/ 59065 h 609189"/>
              <a:gd name="connsiteX66" fmla="*/ 93973 w 268441"/>
              <a:gd name="connsiteY66" fmla="*/ 51207 h 609189"/>
              <a:gd name="connsiteX67" fmla="*/ 86114 w 268441"/>
              <a:gd name="connsiteY67" fmla="*/ 61351 h 609189"/>
              <a:gd name="connsiteX68" fmla="*/ 86466 w 268441"/>
              <a:gd name="connsiteY68" fmla="*/ 68944 h 609189"/>
              <a:gd name="connsiteX69" fmla="*/ 78035 w 268441"/>
              <a:gd name="connsiteY69" fmla="*/ 68944 h 609189"/>
              <a:gd name="connsiteX70" fmla="*/ 68944 w 268441"/>
              <a:gd name="connsiteY70" fmla="*/ 59844 h 609189"/>
              <a:gd name="connsiteX71" fmla="*/ 68944 w 268441"/>
              <a:gd name="connsiteY71" fmla="*/ 9100 h 609189"/>
              <a:gd name="connsiteX72" fmla="*/ 78035 w 268441"/>
              <a:gd name="connsiteY72" fmla="*/ 0 h 60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68441" h="609189">
                <a:moveTo>
                  <a:pt x="18147" y="409058"/>
                </a:moveTo>
                <a:lnTo>
                  <a:pt x="250293" y="409058"/>
                </a:lnTo>
                <a:lnTo>
                  <a:pt x="250293" y="427255"/>
                </a:lnTo>
                <a:lnTo>
                  <a:pt x="18147" y="427255"/>
                </a:lnTo>
                <a:close/>
                <a:moveTo>
                  <a:pt x="18147" y="299783"/>
                </a:moveTo>
                <a:lnTo>
                  <a:pt x="250293" y="299783"/>
                </a:lnTo>
                <a:lnTo>
                  <a:pt x="250293" y="318027"/>
                </a:lnTo>
                <a:lnTo>
                  <a:pt x="18147" y="318027"/>
                </a:lnTo>
                <a:close/>
                <a:moveTo>
                  <a:pt x="86466" y="68944"/>
                </a:moveTo>
                <a:lnTo>
                  <a:pt x="104654" y="68944"/>
                </a:lnTo>
                <a:lnTo>
                  <a:pt x="104692" y="69653"/>
                </a:lnTo>
                <a:cubicBezTo>
                  <a:pt x="104708" y="87888"/>
                  <a:pt x="100403" y="125497"/>
                  <a:pt x="67968" y="150355"/>
                </a:cubicBezTo>
                <a:cubicBezTo>
                  <a:pt x="26863" y="181881"/>
                  <a:pt x="18147" y="237503"/>
                  <a:pt x="18147" y="278648"/>
                </a:cubicBezTo>
                <a:lnTo>
                  <a:pt x="18147" y="299783"/>
                </a:lnTo>
                <a:lnTo>
                  <a:pt x="12269" y="299783"/>
                </a:lnTo>
                <a:cubicBezTo>
                  <a:pt x="7317" y="299783"/>
                  <a:pt x="3174" y="303927"/>
                  <a:pt x="3174" y="308881"/>
                </a:cubicBezTo>
                <a:cubicBezTo>
                  <a:pt x="3174" y="313883"/>
                  <a:pt x="7317" y="318027"/>
                  <a:pt x="12269" y="318027"/>
                </a:cubicBezTo>
                <a:lnTo>
                  <a:pt x="18147" y="318027"/>
                </a:lnTo>
                <a:lnTo>
                  <a:pt x="18147" y="409058"/>
                </a:lnTo>
                <a:lnTo>
                  <a:pt x="12269" y="409058"/>
                </a:lnTo>
                <a:cubicBezTo>
                  <a:pt x="7317" y="409058"/>
                  <a:pt x="3174" y="413155"/>
                  <a:pt x="3174" y="418157"/>
                </a:cubicBezTo>
                <a:cubicBezTo>
                  <a:pt x="3174" y="423158"/>
                  <a:pt x="7317" y="427255"/>
                  <a:pt x="12269" y="427255"/>
                </a:cubicBezTo>
                <a:lnTo>
                  <a:pt x="18147" y="427255"/>
                </a:lnTo>
                <a:lnTo>
                  <a:pt x="18147" y="590998"/>
                </a:lnTo>
                <a:lnTo>
                  <a:pt x="250293" y="590998"/>
                </a:lnTo>
                <a:lnTo>
                  <a:pt x="250293" y="427255"/>
                </a:lnTo>
                <a:lnTo>
                  <a:pt x="256961" y="427255"/>
                </a:lnTo>
                <a:cubicBezTo>
                  <a:pt x="261960" y="427255"/>
                  <a:pt x="266055" y="423158"/>
                  <a:pt x="266055" y="418157"/>
                </a:cubicBezTo>
                <a:cubicBezTo>
                  <a:pt x="266055" y="413155"/>
                  <a:pt x="261960" y="409058"/>
                  <a:pt x="256961" y="409058"/>
                </a:cubicBezTo>
                <a:lnTo>
                  <a:pt x="250293" y="409058"/>
                </a:lnTo>
                <a:lnTo>
                  <a:pt x="250293" y="318027"/>
                </a:lnTo>
                <a:lnTo>
                  <a:pt x="256961" y="318027"/>
                </a:lnTo>
                <a:cubicBezTo>
                  <a:pt x="261960" y="318027"/>
                  <a:pt x="266055" y="313978"/>
                  <a:pt x="266055" y="308881"/>
                </a:cubicBezTo>
                <a:cubicBezTo>
                  <a:pt x="266055" y="303927"/>
                  <a:pt x="261960" y="299783"/>
                  <a:pt x="256961" y="299783"/>
                </a:cubicBezTo>
                <a:lnTo>
                  <a:pt x="250293" y="299783"/>
                </a:lnTo>
                <a:lnTo>
                  <a:pt x="250293" y="278553"/>
                </a:lnTo>
                <a:cubicBezTo>
                  <a:pt x="250293" y="237455"/>
                  <a:pt x="241625" y="181833"/>
                  <a:pt x="200473" y="150308"/>
                </a:cubicBezTo>
                <a:cubicBezTo>
                  <a:pt x="168037" y="125449"/>
                  <a:pt x="163733" y="87840"/>
                  <a:pt x="163728" y="69585"/>
                </a:cubicBezTo>
                <a:lnTo>
                  <a:pt x="163761" y="68944"/>
                </a:lnTo>
                <a:lnTo>
                  <a:pt x="181991" y="68944"/>
                </a:lnTo>
                <a:lnTo>
                  <a:pt x="181972" y="69391"/>
                </a:lnTo>
                <a:cubicBezTo>
                  <a:pt x="182016" y="84155"/>
                  <a:pt x="185410" y="115782"/>
                  <a:pt x="211523" y="135783"/>
                </a:cubicBezTo>
                <a:cubicBezTo>
                  <a:pt x="258533" y="171833"/>
                  <a:pt x="268440" y="233312"/>
                  <a:pt x="268440" y="278505"/>
                </a:cubicBezTo>
                <a:lnTo>
                  <a:pt x="268440" y="599998"/>
                </a:lnTo>
                <a:cubicBezTo>
                  <a:pt x="268535" y="605141"/>
                  <a:pt x="264487" y="609189"/>
                  <a:pt x="259438" y="609189"/>
                </a:cubicBezTo>
                <a:lnTo>
                  <a:pt x="9097" y="609189"/>
                </a:lnTo>
                <a:cubicBezTo>
                  <a:pt x="4096" y="609189"/>
                  <a:pt x="0" y="605046"/>
                  <a:pt x="0" y="600046"/>
                </a:cubicBezTo>
                <a:lnTo>
                  <a:pt x="0" y="278553"/>
                </a:lnTo>
                <a:cubicBezTo>
                  <a:pt x="0" y="233360"/>
                  <a:pt x="9860" y="171880"/>
                  <a:pt x="56870" y="135831"/>
                </a:cubicBezTo>
                <a:cubicBezTo>
                  <a:pt x="83126" y="115723"/>
                  <a:pt x="86475" y="84150"/>
                  <a:pt x="86488" y="69419"/>
                </a:cubicBezTo>
                <a:close/>
                <a:moveTo>
                  <a:pt x="87126" y="18201"/>
                </a:moveTo>
                <a:lnTo>
                  <a:pt x="87126" y="50696"/>
                </a:lnTo>
                <a:lnTo>
                  <a:pt x="181461" y="50696"/>
                </a:lnTo>
                <a:lnTo>
                  <a:pt x="181461" y="18201"/>
                </a:lnTo>
                <a:close/>
                <a:moveTo>
                  <a:pt x="78035" y="0"/>
                </a:moveTo>
                <a:lnTo>
                  <a:pt x="190599" y="0"/>
                </a:lnTo>
                <a:cubicBezTo>
                  <a:pt x="195549" y="0"/>
                  <a:pt x="199690" y="4050"/>
                  <a:pt x="199690" y="9100"/>
                </a:cubicBezTo>
                <a:lnTo>
                  <a:pt x="199690" y="59844"/>
                </a:lnTo>
                <a:cubicBezTo>
                  <a:pt x="199690" y="64799"/>
                  <a:pt x="195645" y="68944"/>
                  <a:pt x="190599" y="68944"/>
                </a:cubicBezTo>
                <a:lnTo>
                  <a:pt x="181991" y="68944"/>
                </a:lnTo>
                <a:lnTo>
                  <a:pt x="182326" y="61303"/>
                </a:lnTo>
                <a:cubicBezTo>
                  <a:pt x="182993" y="56350"/>
                  <a:pt x="179468" y="51779"/>
                  <a:pt x="174467" y="51112"/>
                </a:cubicBezTo>
                <a:cubicBezTo>
                  <a:pt x="169514" y="50493"/>
                  <a:pt x="164941" y="53969"/>
                  <a:pt x="164274" y="58970"/>
                </a:cubicBezTo>
                <a:lnTo>
                  <a:pt x="163761" y="68944"/>
                </a:lnTo>
                <a:lnTo>
                  <a:pt x="104654" y="68944"/>
                </a:lnTo>
                <a:lnTo>
                  <a:pt x="104118" y="59065"/>
                </a:lnTo>
                <a:cubicBezTo>
                  <a:pt x="103547" y="54065"/>
                  <a:pt x="98879" y="50541"/>
                  <a:pt x="93973" y="51207"/>
                </a:cubicBezTo>
                <a:cubicBezTo>
                  <a:pt x="88972" y="51779"/>
                  <a:pt x="85448" y="56350"/>
                  <a:pt x="86114" y="61351"/>
                </a:cubicBezTo>
                <a:lnTo>
                  <a:pt x="86466" y="68944"/>
                </a:lnTo>
                <a:lnTo>
                  <a:pt x="78035" y="68944"/>
                </a:lnTo>
                <a:cubicBezTo>
                  <a:pt x="73037" y="68944"/>
                  <a:pt x="68944" y="64799"/>
                  <a:pt x="68944" y="59844"/>
                </a:cubicBezTo>
                <a:lnTo>
                  <a:pt x="68944" y="9100"/>
                </a:lnTo>
                <a:cubicBezTo>
                  <a:pt x="68944" y="4098"/>
                  <a:pt x="73037" y="0"/>
                  <a:pt x="780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E26BD2C-F555-4AEA-BF9E-43F5A721B9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220"/>
          <a:stretch/>
        </p:blipFill>
        <p:spPr>
          <a:xfrm>
            <a:off x="7275974" y="1345066"/>
            <a:ext cx="3262775" cy="487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681A2101-2FE3-4785-A66B-A711345F1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090" y="2359944"/>
            <a:ext cx="5081296" cy="1827552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latin typeface="+mn-ea"/>
                <a:ea typeface="+mn-ea"/>
              </a:rPr>
              <a:t>热水：</a:t>
            </a:r>
            <a:r>
              <a:rPr lang="zh-CN" altLang="en-US" sz="2400" dirty="0">
                <a:latin typeface="+mn-ea"/>
                <a:ea typeface="+mn-ea"/>
              </a:rPr>
              <a:t>图书馆</a:t>
            </a:r>
            <a:r>
              <a:rPr lang="en-US" altLang="zh-CN" sz="2400" dirty="0">
                <a:latin typeface="+mn-ea"/>
                <a:ea typeface="+mn-ea"/>
              </a:rPr>
              <a:t>A301</a:t>
            </a:r>
            <a:r>
              <a:rPr lang="zh-CN" altLang="en-US" sz="2400" dirty="0">
                <a:latin typeface="+mn-ea"/>
                <a:ea typeface="+mn-ea"/>
              </a:rPr>
              <a:t>、</a:t>
            </a:r>
            <a:r>
              <a:rPr lang="en-US" altLang="zh-CN" sz="2400" dirty="0">
                <a:latin typeface="+mn-ea"/>
                <a:ea typeface="+mn-ea"/>
              </a:rPr>
              <a:t>A401</a:t>
            </a:r>
            <a:r>
              <a:rPr lang="zh-CN" altLang="en-US" sz="2400" dirty="0">
                <a:latin typeface="+mn-ea"/>
                <a:ea typeface="+mn-ea"/>
              </a:rPr>
              <a:t>、</a:t>
            </a:r>
            <a:r>
              <a:rPr lang="en-US" altLang="zh-CN" sz="2400" dirty="0">
                <a:latin typeface="+mn-ea"/>
                <a:ea typeface="+mn-ea"/>
              </a:rPr>
              <a:t>A501</a:t>
            </a:r>
            <a:r>
              <a:rPr lang="zh-CN" altLang="en-US" sz="2400" dirty="0">
                <a:latin typeface="+mn-ea"/>
                <a:ea typeface="+mn-ea"/>
              </a:rPr>
              <a:t>、</a:t>
            </a:r>
            <a:r>
              <a:rPr lang="en-US" altLang="zh-CN" sz="2400" dirty="0">
                <a:latin typeface="+mn-ea"/>
                <a:ea typeface="+mn-ea"/>
              </a:rPr>
              <a:t>C301</a:t>
            </a:r>
            <a:r>
              <a:rPr lang="zh-CN" altLang="en-US" sz="2400" dirty="0">
                <a:latin typeface="+mn-ea"/>
                <a:ea typeface="+mn-ea"/>
              </a:rPr>
              <a:t>、</a:t>
            </a:r>
            <a:r>
              <a:rPr lang="en-US" altLang="zh-CN" sz="2400" dirty="0">
                <a:latin typeface="+mn-ea"/>
                <a:ea typeface="+mn-ea"/>
              </a:rPr>
              <a:t>C401</a:t>
            </a:r>
            <a:r>
              <a:rPr lang="zh-CN" altLang="en-US" sz="2400" dirty="0">
                <a:latin typeface="+mn-ea"/>
                <a:ea typeface="+mn-ea"/>
              </a:rPr>
              <a:t>室设有热水器，</a:t>
            </a:r>
            <a:r>
              <a:rPr lang="zh-CN" altLang="en-US" sz="2400" dirty="0">
                <a:solidFill>
                  <a:srgbClr val="F08A51"/>
                </a:solidFill>
                <a:latin typeface="+mn-ea"/>
                <a:ea typeface="+mn-ea"/>
              </a:rPr>
              <a:t>免费为读者提供饮用水</a:t>
            </a:r>
            <a:r>
              <a:rPr lang="zh-CN" altLang="en-US" sz="2400" dirty="0">
                <a:latin typeface="+mn-ea"/>
                <a:ea typeface="+mn-ea"/>
              </a:rPr>
              <a:t>（开水</a:t>
            </a:r>
            <a:r>
              <a:rPr lang="en-US" altLang="zh-CN" sz="2400" dirty="0">
                <a:latin typeface="+mn-ea"/>
                <a:ea typeface="+mn-ea"/>
              </a:rPr>
              <a:t>/</a:t>
            </a:r>
            <a:r>
              <a:rPr lang="zh-CN" altLang="en-US" sz="2400" dirty="0">
                <a:latin typeface="+mn-ea"/>
                <a:ea typeface="+mn-ea"/>
              </a:rPr>
              <a:t>温水）。 </a:t>
            </a:r>
            <a:endParaRPr lang="en-US" altLang="zh-CN" sz="2400" dirty="0">
              <a:latin typeface="+mn-ea"/>
              <a:ea typeface="+mn-ea"/>
            </a:endParaRPr>
          </a:p>
        </p:txBody>
      </p:sp>
      <p:sp>
        <p:nvSpPr>
          <p:cNvPr id="20" name="îS1ïdê">
            <a:extLst>
              <a:ext uri="{FF2B5EF4-FFF2-40B4-BE49-F238E27FC236}">
                <a16:creationId xmlns:a16="http://schemas.microsoft.com/office/drawing/2014/main" id="{69756FC9-E37D-49FA-9017-0631DEA1F3BA}"/>
              </a:ext>
            </a:extLst>
          </p:cNvPr>
          <p:cNvSpPr txBox="1"/>
          <p:nvPr/>
        </p:nvSpPr>
        <p:spPr bwMode="auto">
          <a:xfrm>
            <a:off x="371474" y="3058224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饮用水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432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60BDB47-EA30-41AE-A02E-137F7407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C17E868-00B4-4960-AA09-9BC71ABFE1E4}"/>
              </a:ext>
            </a:extLst>
          </p:cNvPr>
          <p:cNvSpPr/>
          <p:nvPr/>
        </p:nvSpPr>
        <p:spPr>
          <a:xfrm>
            <a:off x="2089" y="1874729"/>
            <a:ext cx="12187823" cy="3145584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2C67863-E087-4C89-862F-A8E0F334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8" b="98569" l="4063" r="98021">
                        <a14:foregroundMark x1="18750" y1="25758" x2="36771" y2="9512"/>
                        <a14:foregroundMark x1="36771" y1="9512" x2="56354" y2="8418"/>
                        <a14:foregroundMark x1="56354" y1="8418" x2="29167" y2="19613"/>
                        <a14:foregroundMark x1="29167" y1="19613" x2="23542" y2="23906"/>
                        <a14:foregroundMark x1="35417" y1="15236" x2="35417" y2="15236"/>
                        <a14:foregroundMark x1="70833" y1="63973" x2="99792" y2="92761"/>
                        <a14:foregroundMark x1="99792" y1="92761" x2="61875" y2="99411"/>
                        <a14:foregroundMark x1="61875" y1="99411" x2="4063" y2="96717"/>
                        <a14:foregroundMark x1="4063" y1="96717" x2="13438" y2="79209"/>
                        <a14:foregroundMark x1="13438" y1="79209" x2="32917" y2="72138"/>
                        <a14:foregroundMark x1="32917" y1="72138" x2="30729" y2="71801"/>
                        <a14:foregroundMark x1="96250" y1="84091" x2="73854" y2="98653"/>
                        <a14:foregroundMark x1="73854" y1="98653" x2="70833" y2="98653"/>
                        <a14:foregroundMark x1="60625" y1="77862" x2="48438" y2="93350"/>
                        <a14:foregroundMark x1="96042" y1="83333" x2="98021" y2="94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7" y="1906205"/>
            <a:ext cx="2513521" cy="31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4C373BF-DEAD-4994-9A74-2AFF2A1BAA68}"/>
              </a:ext>
            </a:extLst>
          </p:cNvPr>
          <p:cNvSpPr/>
          <p:nvPr/>
        </p:nvSpPr>
        <p:spPr>
          <a:xfrm>
            <a:off x="7020838" y="4743314"/>
            <a:ext cx="44530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现代著名作家、文学家、诗人、考古学家、思想家、革命活动家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F24FE5-094E-48A0-B97F-F934AD95FEFE}"/>
              </a:ext>
            </a:extLst>
          </p:cNvPr>
          <p:cNvSpPr txBox="1"/>
          <p:nvPr/>
        </p:nvSpPr>
        <p:spPr>
          <a:xfrm>
            <a:off x="3469710" y="2120950"/>
            <a:ext cx="8052365" cy="24314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6000" b="1" dirty="0">
                <a:ln/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好的图书馆，</a:t>
            </a:r>
            <a:endParaRPr lang="en-US" altLang="zh-CN" sz="6000" b="1" dirty="0">
              <a:ln/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000" b="1" dirty="0">
                <a:ln/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就是一座好的学校</a:t>
            </a:r>
            <a:endParaRPr lang="en-US" altLang="zh-CN" sz="2800" dirty="0">
              <a:ln/>
              <a:solidFill>
                <a:schemeClr val="bg1"/>
              </a:solidFill>
            </a:endParaRPr>
          </a:p>
          <a:p>
            <a:pPr algn="r"/>
            <a:r>
              <a:rPr lang="en-US" altLang="zh-CN" sz="2800" dirty="0">
                <a:ln/>
                <a:solidFill>
                  <a:schemeClr val="bg1"/>
                </a:solidFill>
              </a:rPr>
              <a:t>—— </a:t>
            </a:r>
            <a:r>
              <a:rPr lang="zh-CN" altLang="en-US" sz="2800" spc="300" dirty="0">
                <a:ln/>
                <a:solidFill>
                  <a:schemeClr val="bg1"/>
                </a:solidFill>
              </a:rPr>
              <a:t>郭沫若</a:t>
            </a:r>
          </a:p>
        </p:txBody>
      </p:sp>
    </p:spTree>
    <p:extLst>
      <p:ext uri="{BB962C8B-B14F-4D97-AF65-F5344CB8AC3E}">
        <p14:creationId xmlns:p14="http://schemas.microsoft.com/office/powerpoint/2010/main" val="3856657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教育与培训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97A5271-D661-4604-ADBB-E158297C5671}"/>
              </a:ext>
            </a:extLst>
          </p:cNvPr>
          <p:cNvSpPr txBox="1"/>
          <p:nvPr/>
        </p:nvSpPr>
        <p:spPr>
          <a:xfrm>
            <a:off x="1165653" y="2518575"/>
            <a:ext cx="5066506" cy="288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新生入馆教育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n-ea"/>
              </a:rPr>
              <a:t>60</a:t>
            </a:r>
            <a:r>
              <a:rPr lang="zh-CN" altLang="en-US" sz="2400" dirty="0">
                <a:latin typeface="+mn-ea"/>
              </a:rPr>
              <a:t>分钟专题培训讲座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毕业论文写作指导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嵌入式课程培训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小组培训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5F7D6D-4C49-404F-96CF-F2600B8C5B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822" y="2589773"/>
            <a:ext cx="5066506" cy="352488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7F04479-8B6B-4F89-A03F-EA127665C8E2}"/>
              </a:ext>
            </a:extLst>
          </p:cNvPr>
          <p:cNvSpPr txBox="1"/>
          <p:nvPr/>
        </p:nvSpPr>
        <p:spPr>
          <a:xfrm>
            <a:off x="811070" y="1251643"/>
            <a:ext cx="11058752" cy="1006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effectLst/>
              </a:rPr>
              <a:t>图书馆通过多层次、多种形式的教育与培训活动，帮助教师和学生</a:t>
            </a:r>
            <a:r>
              <a:rPr lang="zh-CN" altLang="en-US" sz="2800" b="1" dirty="0">
                <a:solidFill>
                  <a:srgbClr val="F08A51"/>
                </a:solidFill>
                <a:effectLst/>
              </a:rPr>
              <a:t>了解图书馆，掌握文献信息的获取及利用方法</a:t>
            </a:r>
            <a:r>
              <a:rPr lang="zh-CN" altLang="en-US" sz="2800" b="1" dirty="0">
                <a:effectLst/>
              </a:rPr>
              <a:t>，培养师生的信息素养。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64548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教育与培训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2C066489-6FC5-4698-A420-B89D12A7DC32}"/>
              </a:ext>
            </a:extLst>
          </p:cNvPr>
          <p:cNvSpPr txBox="1"/>
          <p:nvPr/>
        </p:nvSpPr>
        <p:spPr>
          <a:xfrm>
            <a:off x="1181129" y="1223517"/>
            <a:ext cx="56165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2800" b="1" dirty="0">
                <a:latin typeface="+mn-ea"/>
              </a:rPr>
              <a:t>什么是“</a:t>
            </a:r>
            <a:r>
              <a:rPr lang="en-US" altLang="zh-CN" sz="2800" b="1" dirty="0">
                <a:latin typeface="+mn-ea"/>
              </a:rPr>
              <a:t>60</a:t>
            </a:r>
            <a:r>
              <a:rPr lang="zh-CN" altLang="en-US" sz="2800" b="1" dirty="0">
                <a:latin typeface="+mn-ea"/>
              </a:rPr>
              <a:t>分钟”专题培训？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0E4814F-700A-46C5-8F07-CB1D0EE5B1E1}"/>
              </a:ext>
            </a:extLst>
          </p:cNvPr>
          <p:cNvSpPr/>
          <p:nvPr/>
        </p:nvSpPr>
        <p:spPr>
          <a:xfrm>
            <a:off x="1007724" y="1758603"/>
            <a:ext cx="10353213" cy="5103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latin typeface="+mn-ea"/>
              </a:rPr>
              <a:t>以专题讲座的形式向师生介绍图书馆购买的各类</a:t>
            </a:r>
            <a:r>
              <a:rPr lang="zh-CN" altLang="en-US" sz="2600" b="1" dirty="0">
                <a:solidFill>
                  <a:srgbClr val="F08A51"/>
                </a:solidFill>
                <a:latin typeface="+mn-ea"/>
              </a:rPr>
              <a:t>数据库资源的检索方法和技巧</a:t>
            </a:r>
            <a:endParaRPr lang="en-US" altLang="zh-CN" sz="2600" b="1" dirty="0">
              <a:solidFill>
                <a:srgbClr val="F08A51"/>
              </a:solidFill>
              <a:latin typeface="+mn-ea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latin typeface="+mn-ea"/>
              </a:rPr>
              <a:t>讲座每学期均有举办</a:t>
            </a:r>
            <a:endParaRPr lang="en-US" altLang="zh-CN" sz="2600" b="1" dirty="0">
              <a:latin typeface="+mn-ea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latin typeface="+mn-ea"/>
              </a:rPr>
              <a:t>培训对象：</a:t>
            </a:r>
            <a:r>
              <a:rPr lang="zh-CN" altLang="en-US" sz="2600" b="1" dirty="0">
                <a:solidFill>
                  <a:srgbClr val="F08A51"/>
                </a:solidFill>
                <a:latin typeface="+mn-ea"/>
              </a:rPr>
              <a:t>全校师生</a:t>
            </a:r>
            <a:endParaRPr lang="en-US" altLang="zh-CN" sz="2600" b="1" dirty="0">
              <a:solidFill>
                <a:srgbClr val="F08A51"/>
              </a:solidFill>
              <a:latin typeface="+mn-ea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latin typeface="+mn-ea"/>
              </a:rPr>
              <a:t>获取途径：</a:t>
            </a:r>
            <a:endParaRPr lang="en-US" altLang="zh-CN" sz="2600" b="1" dirty="0">
              <a:latin typeface="+mn-ea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solidFill>
                  <a:srgbClr val="F08A51"/>
                </a:solidFill>
                <a:latin typeface="+mn-ea"/>
                <a:sym typeface="Wingdings 2"/>
              </a:rPr>
              <a:t>图书馆主页</a:t>
            </a:r>
            <a:r>
              <a:rPr lang="en-US" altLang="zh-CN" sz="2600" b="1" dirty="0">
                <a:solidFill>
                  <a:srgbClr val="F08A51"/>
                </a:solidFill>
                <a:latin typeface="+mn-ea"/>
                <a:sym typeface="Wingdings 2"/>
              </a:rPr>
              <a:t>-</a:t>
            </a:r>
            <a:r>
              <a:rPr lang="zh-CN" altLang="en-US" sz="2600" b="1" dirty="0">
                <a:solidFill>
                  <a:srgbClr val="F08A51"/>
                </a:solidFill>
                <a:latin typeface="+mn-ea"/>
                <a:sym typeface="Wingdings 2"/>
              </a:rPr>
              <a:t>服务支持</a:t>
            </a:r>
            <a:endParaRPr lang="en-US" altLang="zh-CN" sz="2600" b="1" dirty="0">
              <a:solidFill>
                <a:srgbClr val="F08A51"/>
              </a:solidFill>
              <a:latin typeface="+mn-ea"/>
              <a:sym typeface="Wingdings 2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solidFill>
                  <a:srgbClr val="F08A51"/>
                </a:solidFill>
                <a:latin typeface="+mn-ea"/>
                <a:sym typeface="Wingdings 2"/>
              </a:rPr>
              <a:t>图书馆微信公众号</a:t>
            </a:r>
            <a:endParaRPr lang="en-US" altLang="zh-CN" sz="2600" b="1" dirty="0">
              <a:solidFill>
                <a:srgbClr val="F08A51"/>
              </a:solidFill>
              <a:latin typeface="+mn-ea"/>
              <a:sym typeface="Wingdings 2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600" b="1" dirty="0">
                <a:solidFill>
                  <a:srgbClr val="F08A51"/>
                </a:solidFill>
                <a:latin typeface="+mn-ea"/>
                <a:sym typeface="Wingdings 2"/>
              </a:rPr>
              <a:t>图书馆门口张贴的海报通知</a:t>
            </a:r>
            <a:endParaRPr lang="zh-CN" altLang="en-US" sz="2600" b="1" dirty="0">
              <a:solidFill>
                <a:srgbClr val="F08A51"/>
              </a:solidFill>
              <a:latin typeface="+mn-ea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8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FE8D842-B444-4181-A7E5-7B1AF084D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06" y="2876032"/>
            <a:ext cx="10958481" cy="32364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084A1BB-4FA1-4E7C-A163-B9E949EFCB36}"/>
              </a:ext>
            </a:extLst>
          </p:cNvPr>
          <p:cNvSpPr/>
          <p:nvPr/>
        </p:nvSpPr>
        <p:spPr>
          <a:xfrm>
            <a:off x="3578877" y="4434682"/>
            <a:ext cx="6903417" cy="558232"/>
          </a:xfrm>
          <a:prstGeom prst="rect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1E024B4-EBC1-4D83-A627-A2B54E537A62}"/>
              </a:ext>
            </a:extLst>
          </p:cNvPr>
          <p:cNvSpPr txBox="1"/>
          <p:nvPr/>
        </p:nvSpPr>
        <p:spPr>
          <a:xfrm>
            <a:off x="562006" y="5391918"/>
            <a:ext cx="10958482" cy="853567"/>
          </a:xfrm>
          <a:prstGeom prst="rect">
            <a:avLst/>
          </a:prstGeom>
          <a:solidFill>
            <a:srgbClr val="F08A51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defRPr sz="2400" b="1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zh-CN" sz="2000" b="0" dirty="0">
                <a:solidFill>
                  <a:schemeClr val="tx1"/>
                </a:solidFill>
              </a:rPr>
              <a:t>听课达</a:t>
            </a:r>
            <a:r>
              <a:rPr lang="en-US" altLang="zh-CN" sz="2000" b="0" dirty="0">
                <a:solidFill>
                  <a:schemeClr val="tx1"/>
                </a:solidFill>
              </a:rPr>
              <a:t>5</a:t>
            </a:r>
            <a:r>
              <a:rPr lang="zh-CN" altLang="zh-CN" sz="2000" b="0" dirty="0">
                <a:solidFill>
                  <a:schemeClr val="tx1"/>
                </a:solidFill>
              </a:rPr>
              <a:t>次及以上，即可凭手机签到情况截图，到图书馆参考咨询部（</a:t>
            </a:r>
            <a:r>
              <a:rPr lang="en-US" altLang="zh-CN" sz="2000" b="0" dirty="0">
                <a:solidFill>
                  <a:schemeClr val="tx1"/>
                </a:solidFill>
              </a:rPr>
              <a:t>B501</a:t>
            </a:r>
            <a:r>
              <a:rPr lang="zh-CN" altLang="zh-CN" sz="2000" b="0" dirty="0">
                <a:solidFill>
                  <a:schemeClr val="tx1"/>
                </a:solidFill>
              </a:rPr>
              <a:t>）领取信息素养培训证书、图书馆精美笔记本一份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教育与培训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2C066489-6FC5-4698-A420-B89D12A7DC32}"/>
              </a:ext>
            </a:extLst>
          </p:cNvPr>
          <p:cNvSpPr txBox="1"/>
          <p:nvPr/>
        </p:nvSpPr>
        <p:spPr>
          <a:xfrm>
            <a:off x="1181129" y="1223517"/>
            <a:ext cx="7781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2800" b="1" dirty="0">
                <a:latin typeface="+mn-ea"/>
              </a:rPr>
              <a:t>“</a:t>
            </a:r>
            <a:r>
              <a:rPr lang="en-US" altLang="zh-CN" sz="2800" b="1" dirty="0">
                <a:latin typeface="+mn-ea"/>
              </a:rPr>
              <a:t>60</a:t>
            </a:r>
            <a:r>
              <a:rPr lang="zh-CN" altLang="en-US" sz="2800" b="1" dirty="0">
                <a:latin typeface="+mn-ea"/>
              </a:rPr>
              <a:t>分钟”专题培训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4975419-3607-48A2-8101-AB2FB9D51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626232"/>
              </p:ext>
            </p:extLst>
          </p:nvPr>
        </p:nvGraphicFramePr>
        <p:xfrm>
          <a:off x="669925" y="1817996"/>
          <a:ext cx="8335115" cy="462582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0932">
                  <a:extLst>
                    <a:ext uri="{9D8B030D-6E8A-4147-A177-3AD203B41FA5}">
                      <a16:colId xmlns:a16="http://schemas.microsoft.com/office/drawing/2014/main" val="1457121717"/>
                    </a:ext>
                  </a:extLst>
                </a:gridCol>
                <a:gridCol w="1644620">
                  <a:extLst>
                    <a:ext uri="{9D8B030D-6E8A-4147-A177-3AD203B41FA5}">
                      <a16:colId xmlns:a16="http://schemas.microsoft.com/office/drawing/2014/main" val="1411162642"/>
                    </a:ext>
                  </a:extLst>
                </a:gridCol>
                <a:gridCol w="1891486">
                  <a:extLst>
                    <a:ext uri="{9D8B030D-6E8A-4147-A177-3AD203B41FA5}">
                      <a16:colId xmlns:a16="http://schemas.microsoft.com/office/drawing/2014/main" val="1246660412"/>
                    </a:ext>
                  </a:extLst>
                </a:gridCol>
                <a:gridCol w="1823495">
                  <a:extLst>
                    <a:ext uri="{9D8B030D-6E8A-4147-A177-3AD203B41FA5}">
                      <a16:colId xmlns:a16="http://schemas.microsoft.com/office/drawing/2014/main" val="1481755536"/>
                    </a:ext>
                  </a:extLst>
                </a:gridCol>
                <a:gridCol w="1504582">
                  <a:extLst>
                    <a:ext uri="{9D8B030D-6E8A-4147-A177-3AD203B41FA5}">
                      <a16:colId xmlns:a16="http://schemas.microsoft.com/office/drawing/2014/main" val="1647682298"/>
                    </a:ext>
                  </a:extLst>
                </a:gridCol>
              </a:tblGrid>
              <a:tr h="493915"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</a:rPr>
                        <a:t>图书馆入门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A5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</a:rPr>
                        <a:t>数据库使用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A5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</a:rPr>
                        <a:t>学术论文撰写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A5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</a:rPr>
                        <a:t>专题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</a:rPr>
                        <a:t>特种文献</a:t>
                      </a:r>
                      <a:endParaRPr lang="en-US" altLang="zh-CN" sz="18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</a:rPr>
                        <a:t>查找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A5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</a:rPr>
                        <a:t>常用软件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A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409579"/>
                  </a:ext>
                </a:extLst>
              </a:tr>
              <a:tr h="750514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图书馆知识地图与信息素养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中文电子期刊文献的检索与利用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学术论文的撰写与格式规范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民国文献的检索与利用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知网研学平台的使用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489623"/>
                  </a:ext>
                </a:extLst>
              </a:tr>
              <a:tr h="819695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信息检索基础知识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外文电子期刊数据库的检索与利用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中外文核心期刊遴选体系及查找途径介绍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>
                          <a:solidFill>
                            <a:schemeClr val="tx1"/>
                          </a:solidFill>
                        </a:rPr>
                        <a:t>教育特色文献馆藏与利用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 err="1">
                          <a:solidFill>
                            <a:schemeClr val="tx1"/>
                          </a:solidFill>
                        </a:rPr>
                        <a:t>NoteExpress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的利用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667454"/>
                  </a:ext>
                </a:extLst>
              </a:tr>
              <a:tr h="753603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中外文纸质文献的检索与利用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文科课题开题前文献调研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学位论文的检索与全文获取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EXCEL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在学习中的应用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60793"/>
                  </a:ext>
                </a:extLst>
              </a:tr>
              <a:tr h="540908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>
                          <a:solidFill>
                            <a:schemeClr val="tx1"/>
                          </a:solidFill>
                        </a:rPr>
                        <a:t>缺藏文献的检索与获取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理工科课题开题前文献调研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统计数据的检索与利用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PPT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制作技巧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962847"/>
                  </a:ext>
                </a:extLst>
              </a:tr>
              <a:tr h="735470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Web of Science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平台，助力科研选题、文献调研、以及投稿选刊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标准、专利、商标文献检索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WORD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常用技巧和论文排版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108292"/>
                  </a:ext>
                </a:extLst>
              </a:tr>
              <a:tr h="359027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>
                          <a:solidFill>
                            <a:schemeClr val="tx1"/>
                          </a:solidFill>
                        </a:rPr>
                        <a:t>文献综述的写作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961859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924730A5-D71C-41B3-9E38-4E68E7F55FDC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/>
          <a:stretch/>
        </p:blipFill>
        <p:spPr>
          <a:xfrm>
            <a:off x="9171255" y="1262355"/>
            <a:ext cx="2515447" cy="52424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18F86FE-7184-4DD9-87EB-4A7355BA8234}"/>
              </a:ext>
            </a:extLst>
          </p:cNvPr>
          <p:cNvSpPr/>
          <p:nvPr/>
        </p:nvSpPr>
        <p:spPr>
          <a:xfrm>
            <a:off x="9218283" y="3240440"/>
            <a:ext cx="2468419" cy="584074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076DB0-EE03-435A-9998-461DB36CC33F}"/>
              </a:ext>
            </a:extLst>
          </p:cNvPr>
          <p:cNvSpPr txBox="1"/>
          <p:nvPr/>
        </p:nvSpPr>
        <p:spPr>
          <a:xfrm>
            <a:off x="9171254" y="4769660"/>
            <a:ext cx="2515447" cy="525657"/>
          </a:xfrm>
          <a:prstGeom prst="rect">
            <a:avLst/>
          </a:prstGeom>
          <a:solidFill>
            <a:srgbClr val="F08A51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defRPr sz="2400" b="1">
                <a:solidFill>
                  <a:schemeClr val="bg1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</a:rPr>
              <a:t>微信公众号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7F2A01-8903-425F-AAB3-0563532790A7}"/>
              </a:ext>
            </a:extLst>
          </p:cNvPr>
          <p:cNvSpPr/>
          <p:nvPr/>
        </p:nvSpPr>
        <p:spPr>
          <a:xfrm>
            <a:off x="10000343" y="5510562"/>
            <a:ext cx="892628" cy="584074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7FC0B80-F30A-4957-ABD9-6323FDAF9517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/>
          <a:stretch/>
        </p:blipFill>
        <p:spPr>
          <a:xfrm>
            <a:off x="9170938" y="1248684"/>
            <a:ext cx="2556871" cy="52424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1616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校外访问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30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9818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CB1240A-6587-490C-BD44-F03C270E3643}"/>
              </a:ext>
            </a:extLst>
          </p:cNvPr>
          <p:cNvSpPr txBox="1"/>
          <p:nvPr/>
        </p:nvSpPr>
        <p:spPr>
          <a:xfrm>
            <a:off x="842461" y="1270734"/>
            <a:ext cx="10678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effectLst/>
              </a:rPr>
              <a:t>三种校外访问方式</a:t>
            </a:r>
            <a:endParaRPr lang="zh-CN" altLang="en-US" sz="28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541893B-9882-4D96-89EB-8CC10351FFEC}"/>
              </a:ext>
            </a:extLst>
          </p:cNvPr>
          <p:cNvSpPr txBox="1"/>
          <p:nvPr/>
        </p:nvSpPr>
        <p:spPr>
          <a:xfrm>
            <a:off x="880211" y="2029129"/>
            <a:ext cx="5634054" cy="311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1.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基于</a:t>
            </a: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CARSI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校外访问图书馆数据库</a:t>
            </a:r>
            <a:endParaRPr lang="en-US" altLang="zh-CN" sz="2000" b="1" dirty="0">
              <a:solidFill>
                <a:srgbClr val="F08A51"/>
              </a:solidFill>
              <a:latin typeface="+mn-ea"/>
            </a:endParaRPr>
          </a:p>
          <a:p>
            <a:pPr marL="457200" lvl="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latin typeface="+mn-ea"/>
              </a:rPr>
              <a:t>中国知网、</a:t>
            </a:r>
            <a:r>
              <a:rPr lang="en-US" altLang="zh-CN" dirty="0">
                <a:latin typeface="+mn-ea"/>
              </a:rPr>
              <a:t>Web of Science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SpringerLink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Nature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IEEE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ProQuest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EBSCO</a:t>
            </a:r>
            <a:r>
              <a:rPr lang="zh-CN" altLang="en-US" dirty="0">
                <a:latin typeface="+mn-ea"/>
              </a:rPr>
              <a:t>等数据库，可以使用</a:t>
            </a:r>
            <a:r>
              <a:rPr lang="en-US" altLang="zh-CN" dirty="0">
                <a:latin typeface="+mn-ea"/>
              </a:rPr>
              <a:t>Shibboleth</a:t>
            </a:r>
            <a:r>
              <a:rPr lang="zh-CN" altLang="en-US" dirty="0">
                <a:latin typeface="+mn-ea"/>
              </a:rPr>
              <a:t>机构身份认证方式使用</a:t>
            </a:r>
            <a:endParaRPr lang="en-US" altLang="zh-CN" dirty="0">
              <a:latin typeface="+mn-ea"/>
            </a:endParaRPr>
          </a:p>
          <a:p>
            <a:pPr marL="457200" lvl="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/>
              <a:t>目前开通了</a:t>
            </a: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70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余个</a:t>
            </a:r>
            <a:r>
              <a:rPr lang="zh-CN" altLang="en-US" dirty="0"/>
              <a:t>校外访问的数据库</a:t>
            </a:r>
            <a:endParaRPr lang="en-US" altLang="zh-CN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2.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基于</a:t>
            </a: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SSL VPN 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校外访问数据库</a:t>
            </a:r>
            <a:endParaRPr lang="en-US" altLang="zh-CN" sz="2000" b="1" dirty="0">
              <a:solidFill>
                <a:srgbClr val="F08A51"/>
              </a:solidFill>
              <a:latin typeface="+mn-ea"/>
            </a:endParaRPr>
          </a:p>
          <a:p>
            <a:pPr marL="457200" lvl="2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latin typeface="+mn-ea"/>
              </a:rPr>
              <a:t>读者可通过学校</a:t>
            </a:r>
            <a:r>
              <a:rPr lang="en-US" altLang="zh-CN" dirty="0">
                <a:latin typeface="+mn-ea"/>
              </a:rPr>
              <a:t>VPN</a:t>
            </a:r>
            <a:r>
              <a:rPr lang="zh-CN" altLang="en-US" dirty="0">
                <a:latin typeface="+mn-ea"/>
              </a:rPr>
              <a:t>访问图书馆全部数字资源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B07551-BDD6-4732-AD81-C86A5DCF04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98" r="3267"/>
          <a:stretch/>
        </p:blipFill>
        <p:spPr>
          <a:xfrm>
            <a:off x="6229215" y="2155509"/>
            <a:ext cx="5291273" cy="299094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F51D750-34AD-4BFA-8CF3-71839F46F29A}"/>
              </a:ext>
            </a:extLst>
          </p:cNvPr>
          <p:cNvSpPr/>
          <p:nvPr/>
        </p:nvSpPr>
        <p:spPr>
          <a:xfrm>
            <a:off x="10742659" y="4547551"/>
            <a:ext cx="601659" cy="5689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F966DF-E378-4100-9397-135E4F8C3F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5363" y="239121"/>
            <a:ext cx="5295124" cy="637975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B4E256A-E655-4144-8ED1-D0AC36762FC7}"/>
              </a:ext>
            </a:extLst>
          </p:cNvPr>
          <p:cNvSpPr/>
          <p:nvPr/>
        </p:nvSpPr>
        <p:spPr>
          <a:xfrm>
            <a:off x="6635513" y="2878402"/>
            <a:ext cx="987748" cy="270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0E0C9B6-954B-4674-B31F-9F5E914DEA72}"/>
              </a:ext>
            </a:extLst>
          </p:cNvPr>
          <p:cNvSpPr/>
          <p:nvPr/>
        </p:nvSpPr>
        <p:spPr>
          <a:xfrm>
            <a:off x="6625903" y="5683197"/>
            <a:ext cx="987748" cy="270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E65110C-21A0-4AD7-A5B4-8241DA1479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18" y="5146457"/>
            <a:ext cx="1150158" cy="1073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BC1312-9712-490B-AED5-305AC3488D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5364" y="239121"/>
            <a:ext cx="5295124" cy="637975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36904C7-3462-44D3-8969-E171DB6EC2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13" y="2077893"/>
            <a:ext cx="5297884" cy="3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FDB3A4-9190-4F23-9706-5DC6431F9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3"/>
          <a:stretch/>
        </p:blipFill>
        <p:spPr>
          <a:xfrm>
            <a:off x="610198" y="2008169"/>
            <a:ext cx="5361563" cy="364085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校外访问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7406" y="5383512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8648" y="2369108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0475" y="2383489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9818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541893B-9882-4D96-89EB-8CC10351FFEC}"/>
              </a:ext>
            </a:extLst>
          </p:cNvPr>
          <p:cNvSpPr txBox="1"/>
          <p:nvPr/>
        </p:nvSpPr>
        <p:spPr>
          <a:xfrm>
            <a:off x="775437" y="1445861"/>
            <a:ext cx="5634054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3.Web VPN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F51D750-34AD-4BFA-8CF3-71839F46F29A}"/>
              </a:ext>
            </a:extLst>
          </p:cNvPr>
          <p:cNvSpPr/>
          <p:nvPr/>
        </p:nvSpPr>
        <p:spPr>
          <a:xfrm>
            <a:off x="712537" y="4413743"/>
            <a:ext cx="627210" cy="18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C50ACA6-9A0B-4515-A235-FD0E120693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193" y="2008169"/>
            <a:ext cx="5683676" cy="364085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2C0CF07-69E2-4807-9400-80E7BF13A9B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54"/>
          <a:stretch/>
        </p:blipFill>
        <p:spPr>
          <a:xfrm>
            <a:off x="602900" y="2008169"/>
            <a:ext cx="5376605" cy="364085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04EDCE3-2DA4-41A2-9734-728D785C5FF1}"/>
              </a:ext>
            </a:extLst>
          </p:cNvPr>
          <p:cNvSpPr/>
          <p:nvPr/>
        </p:nvSpPr>
        <p:spPr>
          <a:xfrm>
            <a:off x="1756197" y="4999181"/>
            <a:ext cx="1039666" cy="501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3799083-ECE6-4434-8AE2-77D991EDCE10}"/>
              </a:ext>
            </a:extLst>
          </p:cNvPr>
          <p:cNvSpPr/>
          <p:nvPr/>
        </p:nvSpPr>
        <p:spPr>
          <a:xfrm>
            <a:off x="9755999" y="2597003"/>
            <a:ext cx="1566283" cy="10845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61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参考咨询服务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814" y="3162518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CCB622-41AC-452F-A841-6AF55DB4D3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/>
          <a:stretch/>
        </p:blipFill>
        <p:spPr>
          <a:xfrm>
            <a:off x="6960410" y="2383600"/>
            <a:ext cx="4817812" cy="304356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97AC57F-3ED6-429E-93A4-6E95E8149D4F}"/>
              </a:ext>
            </a:extLst>
          </p:cNvPr>
          <p:cNvSpPr txBox="1"/>
          <p:nvPr/>
        </p:nvSpPr>
        <p:spPr>
          <a:xfrm>
            <a:off x="764801" y="1300933"/>
            <a:ext cx="8519796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800" b="1" dirty="0">
                <a:latin typeface="+mn-ea"/>
                <a:ea typeface="+mn-ea"/>
              </a:rPr>
              <a:t>图书馆为读者提供多层次、多形式的咨询解答服务</a:t>
            </a:r>
            <a:endParaRPr lang="en-US" altLang="zh-CN" sz="2800" b="1" dirty="0">
              <a:latin typeface="+mn-ea"/>
              <a:ea typeface="+mn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639A326-5867-4A7F-9FD3-23278CD388B7}"/>
              </a:ext>
            </a:extLst>
          </p:cNvPr>
          <p:cNvGrpSpPr/>
          <p:nvPr/>
        </p:nvGrpSpPr>
        <p:grpSpPr>
          <a:xfrm>
            <a:off x="-2501782" y="7792267"/>
            <a:ext cx="5705279" cy="4160099"/>
            <a:chOff x="913941" y="1977176"/>
            <a:chExt cx="5705279" cy="416009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C95451A-2914-44D0-A9D8-BF3D615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3941" y="1977176"/>
              <a:ext cx="5705279" cy="4160099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AC59157-B6D3-452F-B7C1-085E3A04F7FE}"/>
                </a:ext>
              </a:extLst>
            </p:cNvPr>
            <p:cNvSpPr txBox="1"/>
            <p:nvPr/>
          </p:nvSpPr>
          <p:spPr>
            <a:xfrm>
              <a:off x="3323130" y="2513235"/>
              <a:ext cx="2489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i="0" dirty="0">
                  <a:solidFill>
                    <a:srgbClr val="00B0F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cankao@bnu.edu.cn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0AF801B-D10D-424F-ABF4-8507F9EE924F}"/>
                </a:ext>
              </a:extLst>
            </p:cNvPr>
            <p:cNvSpPr txBox="1"/>
            <p:nvPr/>
          </p:nvSpPr>
          <p:spPr>
            <a:xfrm>
              <a:off x="3323130" y="4593704"/>
              <a:ext cx="2489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i="0" dirty="0">
                  <a:solidFill>
                    <a:srgbClr val="00B0F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3621250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797550D-23C8-439E-9E83-29F8E2C47185}"/>
                </a:ext>
              </a:extLst>
            </p:cNvPr>
            <p:cNvSpPr txBox="1"/>
            <p:nvPr/>
          </p:nvSpPr>
          <p:spPr>
            <a:xfrm>
              <a:off x="3323130" y="3573464"/>
              <a:ext cx="2489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i="0" dirty="0">
                  <a:solidFill>
                    <a:srgbClr val="00B0F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2274641732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23D022B-417D-427A-B120-0D55B4CD9EA2}"/>
                </a:ext>
              </a:extLst>
            </p:cNvPr>
            <p:cNvSpPr txBox="1"/>
            <p:nvPr/>
          </p:nvSpPr>
          <p:spPr>
            <a:xfrm>
              <a:off x="2718034" y="5628766"/>
              <a:ext cx="36995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i="0" dirty="0">
                  <a:solidFill>
                    <a:srgbClr val="00B0F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总服务台、</a:t>
              </a:r>
              <a:r>
                <a:rPr lang="en-US" altLang="zh-CN" i="0" dirty="0">
                  <a:solidFill>
                    <a:srgbClr val="00B0F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B501</a:t>
              </a:r>
              <a:r>
                <a:rPr lang="zh-CN" altLang="en-US" i="0" dirty="0">
                  <a:solidFill>
                    <a:srgbClr val="00B0F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参考咨询部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0BA6D6DE-2B0D-4C8C-BE5A-3A29708A2F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968" y="2064250"/>
            <a:ext cx="5706351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31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微信公众号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1120AE8-1732-4AE1-8C58-6646BF01C3C5}"/>
              </a:ext>
            </a:extLst>
          </p:cNvPr>
          <p:cNvSpPr/>
          <p:nvPr/>
        </p:nvSpPr>
        <p:spPr>
          <a:xfrm>
            <a:off x="1085670" y="4603796"/>
            <a:ext cx="7169310" cy="662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+mj-ea"/>
                <a:ea typeface="+mj-ea"/>
              </a:rPr>
              <a:t>订阅号</a:t>
            </a:r>
            <a:r>
              <a:rPr lang="zh-CN" altLang="en-US" sz="1400" dirty="0">
                <a:latin typeface="+mj-ea"/>
                <a:ea typeface="+mj-ea"/>
              </a:rPr>
              <a:t>（根据需要随时发）</a:t>
            </a:r>
            <a:r>
              <a:rPr lang="zh-CN" altLang="en-US" sz="2800" dirty="0">
                <a:latin typeface="+mj-ea"/>
                <a:ea typeface="+mj-ea"/>
              </a:rPr>
              <a:t>：</a:t>
            </a:r>
            <a:r>
              <a:rPr lang="zh-CN" altLang="en-US" sz="2800" b="1" dirty="0">
                <a:solidFill>
                  <a:srgbClr val="F08A51"/>
                </a:solidFill>
                <a:latin typeface="+mj-ea"/>
                <a:ea typeface="+mj-ea"/>
              </a:rPr>
              <a:t>北师大珠海校区图书馆</a:t>
            </a:r>
            <a:endParaRPr lang="en-US" altLang="zh-CN" sz="2800" b="1" dirty="0">
              <a:solidFill>
                <a:srgbClr val="F08A51"/>
              </a:solidFill>
              <a:latin typeface="+mj-ea"/>
              <a:ea typeface="+mj-ea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8C2F962-F00D-4D58-B1DD-9585DBD68DC2}"/>
              </a:ext>
            </a:extLst>
          </p:cNvPr>
          <p:cNvSpPr/>
          <p:nvPr/>
        </p:nvSpPr>
        <p:spPr>
          <a:xfrm>
            <a:off x="1085670" y="2456415"/>
            <a:ext cx="8399376" cy="662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+mj-ea"/>
                <a:ea typeface="+mj-ea"/>
              </a:rPr>
              <a:t>服务号</a:t>
            </a:r>
            <a:r>
              <a:rPr lang="zh-CN" altLang="en-US" sz="1200" dirty="0">
                <a:latin typeface="+mj-ea"/>
                <a:ea typeface="+mj-ea"/>
              </a:rPr>
              <a:t>（每个月四条）</a:t>
            </a:r>
            <a:r>
              <a:rPr lang="zh-CN" altLang="en-US" sz="2800" dirty="0">
                <a:latin typeface="+mj-ea"/>
                <a:ea typeface="+mj-ea"/>
              </a:rPr>
              <a:t>：</a:t>
            </a:r>
            <a:r>
              <a:rPr lang="zh-CN" altLang="en-US" sz="2800" b="1" dirty="0">
                <a:solidFill>
                  <a:srgbClr val="F08A51"/>
                </a:solidFill>
                <a:latin typeface="+mj-ea"/>
                <a:ea typeface="+mj-ea"/>
              </a:rPr>
              <a:t>北京师范大学珠海校区图书馆</a:t>
            </a:r>
            <a:endParaRPr lang="en-US" altLang="zh-CN" sz="2800" b="1" dirty="0">
              <a:solidFill>
                <a:srgbClr val="F08A51"/>
              </a:solidFill>
              <a:latin typeface="+mj-ea"/>
              <a:ea typeface="+mj-ea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D17FE64-1C93-4D8E-BB0F-950503386A2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267" y="4029591"/>
            <a:ext cx="1892397" cy="1892397"/>
          </a:xfrm>
          <a:prstGeom prst="rect">
            <a:avLst/>
          </a:prstGeom>
          <a:noFill/>
          <a:ln>
            <a:solidFill>
              <a:srgbClr val="21390B"/>
            </a:solidFill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4BF8842A-BD5E-4B90-AB87-7650AE145CC0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66" y="1882210"/>
            <a:ext cx="1892397" cy="1892397"/>
          </a:xfrm>
          <a:prstGeom prst="rect">
            <a:avLst/>
          </a:prstGeom>
          <a:noFill/>
          <a:ln>
            <a:solidFill>
              <a:srgbClr val="21390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E10CF4C-7CC1-432B-924C-C1DB5B06C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48" y="1707983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0FA4E29-6804-4EFA-AED2-35A9888DA49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14" y="170798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F9C7182-55A9-4DA8-8F33-FD54D10F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80" y="170798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0B560EE-EF4F-4E22-947D-B0B288E269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5" y="170798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微信公众号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1350" y="1064410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馆藏及个人借阅情况查询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7" name="Text Box 29">
            <a:extLst>
              <a:ext uri="{FF2B5EF4-FFF2-40B4-BE49-F238E27FC236}">
                <a16:creationId xmlns:a16="http://schemas.microsoft.com/office/drawing/2014/main" id="{271A2631-3B5A-47BB-A9A0-4765F4315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74" y="6080824"/>
            <a:ext cx="7284411" cy="525657"/>
          </a:xfrm>
          <a:prstGeom prst="rect">
            <a:avLst/>
          </a:prstGeom>
          <a:solidFill>
            <a:srgbClr val="F08A51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账号和</a:t>
            </a:r>
            <a:r>
              <a:rPr lang="en-US" altLang="zh-CN" sz="2400" b="1" dirty="0">
                <a:latin typeface="+mn-ea"/>
              </a:rPr>
              <a:t>OPAC</a:t>
            </a:r>
            <a:r>
              <a:rPr lang="zh-CN" altLang="en-US" sz="2400" b="1" dirty="0">
                <a:latin typeface="+mn-ea"/>
              </a:rPr>
              <a:t>系统一样，初始账号和密码都是学号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8573E5-5BED-42D1-AE83-508E9B139105}"/>
              </a:ext>
            </a:extLst>
          </p:cNvPr>
          <p:cNvSpPr/>
          <p:nvPr/>
        </p:nvSpPr>
        <p:spPr>
          <a:xfrm>
            <a:off x="1292991" y="4753925"/>
            <a:ext cx="422429" cy="210647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66C5DD-1F78-4FC0-AAF2-AC82B2E8B0C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84" y="170798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</p:spTree>
    <p:extLst>
      <p:ext uri="{BB962C8B-B14F-4D97-AF65-F5344CB8AC3E}">
        <p14:creationId xmlns:p14="http://schemas.microsoft.com/office/powerpoint/2010/main" val="26416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59112E74-43A8-4B6C-B2A7-C4A9B629E87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50" y="174844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微信公众号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1350" y="1064410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研讨室预约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8573E5-5BED-42D1-AE83-508E9B139105}"/>
              </a:ext>
            </a:extLst>
          </p:cNvPr>
          <p:cNvSpPr/>
          <p:nvPr/>
        </p:nvSpPr>
        <p:spPr>
          <a:xfrm>
            <a:off x="1266365" y="2569250"/>
            <a:ext cx="508065" cy="376601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BA8ECC-0F5F-49CA-B3EC-F512314BA13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40" y="1747206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60F153-991F-4611-A3E1-46E69CAB82E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31" y="1747206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7F1AAC6-023D-4C47-87AC-AF58AE9354E1}"/>
              </a:ext>
            </a:extLst>
          </p:cNvPr>
          <p:cNvSpPr/>
          <p:nvPr/>
        </p:nvSpPr>
        <p:spPr>
          <a:xfrm>
            <a:off x="6475973" y="3613911"/>
            <a:ext cx="788972" cy="617043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CFB070-650D-4876-A181-21F86FC3F3ED}"/>
              </a:ext>
            </a:extLst>
          </p:cNvPr>
          <p:cNvSpPr txBox="1"/>
          <p:nvPr/>
        </p:nvSpPr>
        <p:spPr>
          <a:xfrm>
            <a:off x="7479908" y="2251978"/>
            <a:ext cx="3992105" cy="302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预约后按时签到使用</a:t>
            </a:r>
            <a:r>
              <a:rPr lang="zh-CN" altLang="en-US" sz="2400" dirty="0">
                <a:latin typeface="+mn-ea"/>
              </a:rPr>
              <a:t>（总馆</a:t>
            </a:r>
            <a:r>
              <a:rPr lang="en-US" altLang="zh-CN" sz="2400" dirty="0">
                <a:latin typeface="+mn-ea"/>
              </a:rPr>
              <a:t>2</a:t>
            </a:r>
            <a:r>
              <a:rPr lang="zh-CN" altLang="en-US" sz="2400" dirty="0">
                <a:latin typeface="+mn-ea"/>
              </a:rPr>
              <a:t>楼服务台、文华苑前台）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预约后不用务必取消预约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申请人违约累积</a:t>
            </a:r>
            <a:r>
              <a:rPr lang="en-US" altLang="zh-CN" sz="2400" b="1" dirty="0">
                <a:latin typeface="+mn-ea"/>
              </a:rPr>
              <a:t>3</a:t>
            </a:r>
            <a:r>
              <a:rPr lang="zh-CN" altLang="en-US" sz="2400" b="1" dirty="0">
                <a:latin typeface="+mn-ea"/>
              </a:rPr>
              <a:t>次的，停止研讨室预约权限</a:t>
            </a:r>
            <a:r>
              <a:rPr lang="en-US" altLang="zh-CN" sz="2400" b="1" dirty="0">
                <a:latin typeface="+mn-ea"/>
              </a:rPr>
              <a:t>15</a:t>
            </a:r>
            <a:r>
              <a:rPr lang="zh-CN" altLang="en-US" sz="2400" b="1" dirty="0">
                <a:latin typeface="+mn-ea"/>
              </a:rPr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3614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2E70E0E-1ECE-436E-8E4B-BC82BAABA46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3486"/>
          <a:stretch/>
        </p:blipFill>
        <p:spPr>
          <a:xfrm>
            <a:off x="3472686" y="1581965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E10CF4C-7CC1-432B-924C-C1DB5B06C0E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48" y="1581965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微信公众号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1350" y="1064410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图书荐购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8573E5-5BED-42D1-AE83-508E9B139105}"/>
              </a:ext>
            </a:extLst>
          </p:cNvPr>
          <p:cNvSpPr/>
          <p:nvPr/>
        </p:nvSpPr>
        <p:spPr>
          <a:xfrm>
            <a:off x="1306979" y="3673867"/>
            <a:ext cx="1811025" cy="366813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2970BDD-7DD0-4E47-B952-8F8AF9A73758}"/>
              </a:ext>
            </a:extLst>
          </p:cNvPr>
          <p:cNvSpPr/>
          <p:nvPr/>
        </p:nvSpPr>
        <p:spPr>
          <a:xfrm>
            <a:off x="3902883" y="5013034"/>
            <a:ext cx="1043442" cy="279506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4A38F1-9F0E-4F67-BBC8-9525B8C4193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24" y="1581964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618B41E-035A-4B9F-9580-5ECE7C857F09}"/>
              </a:ext>
            </a:extLst>
          </p:cNvPr>
          <p:cNvCxnSpPr/>
          <p:nvPr/>
        </p:nvCxnSpPr>
        <p:spPr>
          <a:xfrm>
            <a:off x="3691357" y="3417899"/>
            <a:ext cx="10577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9ED3D37D-48EB-4D00-8AE0-524478D9021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62" y="1581963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9E99AD7-73B5-4ED8-9E51-B26AD972DF91}"/>
              </a:ext>
            </a:extLst>
          </p:cNvPr>
          <p:cNvSpPr/>
          <p:nvPr/>
        </p:nvSpPr>
        <p:spPr>
          <a:xfrm>
            <a:off x="3902883" y="3889567"/>
            <a:ext cx="1043442" cy="279506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77E8B02-B321-4A62-BF16-6EF11153F3E6}"/>
              </a:ext>
            </a:extLst>
          </p:cNvPr>
          <p:cNvSpPr txBox="1"/>
          <p:nvPr/>
        </p:nvSpPr>
        <p:spPr>
          <a:xfrm>
            <a:off x="7605031" y="2104360"/>
            <a:ext cx="4135021" cy="318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b="1">
                <a:latin typeface="+mn-ea"/>
              </a:defRPr>
            </a:lvl1pPr>
          </a:lstStyle>
          <a:p>
            <a:pPr>
              <a:spcBef>
                <a:spcPts val="0"/>
              </a:spcBef>
            </a:pPr>
            <a:r>
              <a:rPr lang="zh-CN" altLang="en-US" sz="1600" b="0" dirty="0"/>
              <a:t>借期：</a:t>
            </a:r>
            <a:r>
              <a:rPr lang="en-US" altLang="zh-CN" sz="1600" dirty="0"/>
              <a:t>30</a:t>
            </a:r>
            <a:r>
              <a:rPr lang="zh-CN" altLang="en-US" sz="1600" dirty="0"/>
              <a:t>天</a:t>
            </a:r>
            <a:r>
              <a:rPr lang="zh-CN" altLang="en-US" sz="1600" b="0" dirty="0"/>
              <a:t>，不可续借</a:t>
            </a:r>
            <a:endParaRPr lang="en-US" altLang="zh-CN" sz="1600" b="0" dirty="0"/>
          </a:p>
          <a:p>
            <a:pPr>
              <a:spcBef>
                <a:spcPts val="0"/>
              </a:spcBef>
            </a:pPr>
            <a:r>
              <a:rPr lang="zh-CN" altLang="en-US" sz="1600" b="0" dirty="0"/>
              <a:t>还书：</a:t>
            </a:r>
            <a:r>
              <a:rPr lang="zh-CN" altLang="en-US" sz="1600" dirty="0"/>
              <a:t>总馆二楼服务台或文华苑服务台</a:t>
            </a:r>
            <a:endParaRPr lang="en-US" altLang="zh-CN" sz="1600" dirty="0"/>
          </a:p>
          <a:p>
            <a:pPr>
              <a:spcBef>
                <a:spcPts val="0"/>
              </a:spcBef>
            </a:pPr>
            <a:r>
              <a:rPr lang="zh-CN" altLang="en-US" sz="1600" b="0" dirty="0"/>
              <a:t>图书签收：登录“芸台购” 签收或快递公司送达</a:t>
            </a:r>
            <a:r>
              <a:rPr lang="en-US" altLang="zh-CN" sz="1600" b="0" dirty="0"/>
              <a:t>8</a:t>
            </a:r>
            <a:r>
              <a:rPr lang="zh-CN" altLang="en-US" sz="1600" b="0" dirty="0"/>
              <a:t>天后自动默认签收</a:t>
            </a:r>
          </a:p>
          <a:p>
            <a:pPr>
              <a:spcBef>
                <a:spcPts val="0"/>
              </a:spcBef>
            </a:pPr>
            <a:r>
              <a:rPr lang="zh-CN" altLang="en-US" sz="1600" b="0" dirty="0"/>
              <a:t>收货时发现有残破或装帧质量问题，及时与客服（</a:t>
            </a:r>
            <a:r>
              <a:rPr lang="en-US" altLang="zh-CN" sz="1600" b="0" dirty="0"/>
              <a:t>QQ2563533229</a:t>
            </a:r>
            <a:r>
              <a:rPr lang="zh-CN" altLang="en-US" sz="1600" b="0" dirty="0"/>
              <a:t>）联系退换</a:t>
            </a:r>
          </a:p>
          <a:p>
            <a:pPr>
              <a:spcBef>
                <a:spcPts val="0"/>
              </a:spcBef>
            </a:pPr>
            <a:r>
              <a:rPr lang="zh-CN" altLang="en-US" sz="1600" b="0" dirty="0"/>
              <a:t>联系人：采编部 张老师</a:t>
            </a:r>
            <a:r>
              <a:rPr lang="en-US" altLang="zh-CN" sz="1600" b="0" dirty="0"/>
              <a:t>/</a:t>
            </a:r>
            <a:r>
              <a:rPr lang="zh-CN" altLang="en-US" sz="1600" b="0" dirty="0"/>
              <a:t>赵老师</a:t>
            </a:r>
          </a:p>
          <a:p>
            <a:pPr>
              <a:spcBef>
                <a:spcPts val="0"/>
              </a:spcBef>
            </a:pPr>
            <a:r>
              <a:rPr lang="zh-CN" altLang="en-US" sz="1600" b="0" dirty="0"/>
              <a:t>咨询电话：</a:t>
            </a:r>
            <a:r>
              <a:rPr lang="en-US" altLang="zh-CN" sz="1600" b="0" dirty="0"/>
              <a:t>0756-3683135</a:t>
            </a:r>
          </a:p>
          <a:p>
            <a:pPr>
              <a:spcBef>
                <a:spcPts val="0"/>
              </a:spcBef>
            </a:pPr>
            <a:endParaRPr lang="zh-CN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42465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  <p:bldP spid="22" grpId="1" animBg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ïṣľîde">
            <a:extLst>
              <a:ext uri="{FF2B5EF4-FFF2-40B4-BE49-F238E27FC236}">
                <a16:creationId xmlns:a16="http://schemas.microsoft.com/office/drawing/2014/main" id="{933B65FF-A272-4A69-9A01-92D7C77CF829}"/>
              </a:ext>
            </a:extLst>
          </p:cNvPr>
          <p:cNvGrpSpPr>
            <a:grpSpLocks noChangeAspect="1"/>
          </p:cNvGrpSpPr>
          <p:nvPr/>
        </p:nvGrpSpPr>
        <p:grpSpPr>
          <a:xfrm>
            <a:off x="-258597" y="632637"/>
            <a:ext cx="2859719" cy="5486400"/>
            <a:chOff x="-930109" y="1051361"/>
            <a:chExt cx="2490640" cy="4778319"/>
          </a:xfrm>
        </p:grpSpPr>
        <p:sp>
          <p:nvSpPr>
            <p:cNvPr id="27" name="îSľïďe">
              <a:extLst>
                <a:ext uri="{FF2B5EF4-FFF2-40B4-BE49-F238E27FC236}">
                  <a16:creationId xmlns:a16="http://schemas.microsoft.com/office/drawing/2014/main" id="{B19D50FC-1125-4ED9-B7D8-78BCBCE8C008}"/>
                </a:ext>
              </a:extLst>
            </p:cNvPr>
            <p:cNvSpPr/>
            <p:nvPr/>
          </p:nvSpPr>
          <p:spPr bwMode="auto">
            <a:xfrm rot="13500000">
              <a:off x="-930105" y="3969472"/>
              <a:ext cx="1860208" cy="1860208"/>
            </a:xfrm>
            <a:custGeom>
              <a:avLst/>
              <a:gdLst>
                <a:gd name="connsiteX0" fmla="*/ 0 w 2304255"/>
                <a:gd name="connsiteY0" fmla="*/ 0 h 2304255"/>
                <a:gd name="connsiteX1" fmla="*/ 2304255 w 2304255"/>
                <a:gd name="connsiteY1" fmla="*/ 2304255 h 2304255"/>
                <a:gd name="connsiteX2" fmla="*/ 0 w 2304255"/>
                <a:gd name="connsiteY2" fmla="*/ 2304255 h 2304255"/>
                <a:gd name="connsiteX3" fmla="*/ 0 w 2304255"/>
                <a:gd name="connsiteY3" fmla="*/ 0 h 230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4255" h="2304255">
                  <a:moveTo>
                    <a:pt x="0" y="0"/>
                  </a:moveTo>
                  <a:lnTo>
                    <a:pt x="2304255" y="2304255"/>
                  </a:lnTo>
                  <a:lnTo>
                    <a:pt x="0" y="2304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A5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ṡļîḍe">
              <a:extLst>
                <a:ext uri="{FF2B5EF4-FFF2-40B4-BE49-F238E27FC236}">
                  <a16:creationId xmlns:a16="http://schemas.microsoft.com/office/drawing/2014/main" id="{9361AAF3-CAD5-4F13-928C-BFE011AA4BDD}"/>
                </a:ext>
              </a:extLst>
            </p:cNvPr>
            <p:cNvSpPr/>
            <p:nvPr/>
          </p:nvSpPr>
          <p:spPr bwMode="auto">
            <a:xfrm rot="2700000">
              <a:off x="-930109" y="1051361"/>
              <a:ext cx="1860208" cy="1860208"/>
            </a:xfrm>
            <a:custGeom>
              <a:avLst/>
              <a:gdLst>
                <a:gd name="connsiteX0" fmla="*/ 0 w 1860208"/>
                <a:gd name="connsiteY0" fmla="*/ 0 h 1860208"/>
                <a:gd name="connsiteX1" fmla="*/ 1860208 w 1860208"/>
                <a:gd name="connsiteY1" fmla="*/ 0 h 1860208"/>
                <a:gd name="connsiteX2" fmla="*/ 1860208 w 1860208"/>
                <a:gd name="connsiteY2" fmla="*/ 1860208 h 186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208" h="1860208">
                  <a:moveTo>
                    <a:pt x="0" y="0"/>
                  </a:moveTo>
                  <a:lnTo>
                    <a:pt x="1860208" y="0"/>
                  </a:lnTo>
                  <a:lnTo>
                    <a:pt x="1860208" y="1860208"/>
                  </a:lnTo>
                  <a:close/>
                </a:path>
              </a:pathLst>
            </a:custGeom>
            <a:solidFill>
              <a:srgbClr val="21390B"/>
            </a:solidFill>
            <a:ln w="19050">
              <a:noFill/>
              <a:round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" name="ïŝ1ïḋe">
              <a:extLst>
                <a:ext uri="{FF2B5EF4-FFF2-40B4-BE49-F238E27FC236}">
                  <a16:creationId xmlns:a16="http://schemas.microsoft.com/office/drawing/2014/main" id="{97F43942-06F9-42D1-A7B5-43B69347F1AE}"/>
                </a:ext>
              </a:extLst>
            </p:cNvPr>
            <p:cNvSpPr/>
            <p:nvPr/>
          </p:nvSpPr>
          <p:spPr bwMode="auto">
            <a:xfrm rot="5400000">
              <a:off x="-780266" y="2648735"/>
              <a:ext cx="3121063" cy="1560531"/>
            </a:xfrm>
            <a:custGeom>
              <a:avLst/>
              <a:gdLst>
                <a:gd name="connsiteX0" fmla="*/ 2367656 w 4735313"/>
                <a:gd name="connsiteY0" fmla="*/ 0 h 2367656"/>
                <a:gd name="connsiteX1" fmla="*/ 4735313 w 4735313"/>
                <a:gd name="connsiteY1" fmla="*/ 2367656 h 2367656"/>
                <a:gd name="connsiteX2" fmla="*/ 3847062 w 4735313"/>
                <a:gd name="connsiteY2" fmla="*/ 2367656 h 2367656"/>
                <a:gd name="connsiteX3" fmla="*/ 2367656 w 4735313"/>
                <a:gd name="connsiteY3" fmla="*/ 888250 h 2367656"/>
                <a:gd name="connsiteX4" fmla="*/ 888250 w 4735313"/>
                <a:gd name="connsiteY4" fmla="*/ 2367656 h 2367656"/>
                <a:gd name="connsiteX5" fmla="*/ 0 w 4735313"/>
                <a:gd name="connsiteY5" fmla="*/ 2367656 h 2367656"/>
                <a:gd name="connsiteX6" fmla="*/ 2367656 w 4735313"/>
                <a:gd name="connsiteY6" fmla="*/ 0 h 236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5313" h="2367656">
                  <a:moveTo>
                    <a:pt x="2367656" y="0"/>
                  </a:moveTo>
                  <a:lnTo>
                    <a:pt x="4735313" y="2367656"/>
                  </a:lnTo>
                  <a:lnTo>
                    <a:pt x="3847062" y="2367656"/>
                  </a:lnTo>
                  <a:lnTo>
                    <a:pt x="2367656" y="888250"/>
                  </a:lnTo>
                  <a:lnTo>
                    <a:pt x="888250" y="2367656"/>
                  </a:lnTo>
                  <a:lnTo>
                    <a:pt x="0" y="2367656"/>
                  </a:lnTo>
                  <a:lnTo>
                    <a:pt x="2367656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7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" name="ïsḷíḑè">
            <a:extLst>
              <a:ext uri="{FF2B5EF4-FFF2-40B4-BE49-F238E27FC236}">
                <a16:creationId xmlns:a16="http://schemas.microsoft.com/office/drawing/2014/main" id="{4F1A39D8-7570-4901-A3E5-473DAAB733E1}"/>
              </a:ext>
            </a:extLst>
          </p:cNvPr>
          <p:cNvSpPr/>
          <p:nvPr/>
        </p:nvSpPr>
        <p:spPr>
          <a:xfrm>
            <a:off x="2126899" y="1761840"/>
            <a:ext cx="3742988" cy="3020569"/>
          </a:xfrm>
          <a:prstGeom prst="rect">
            <a:avLst/>
          </a:prstGeom>
        </p:spPr>
        <p:txBody>
          <a:bodyPr wrap="square" anchor="ctr" anchorCtr="1">
            <a:normAutofit/>
          </a:bodyPr>
          <a:lstStyle/>
          <a:p>
            <a:pPr algn="r"/>
            <a:r>
              <a:rPr lang="zh-CN" altLang="en-US" sz="8000" b="1" spc="300" dirty="0">
                <a:solidFill>
                  <a:srgbClr val="21390B"/>
                </a:solidFill>
                <a:latin typeface="+mj-ea"/>
                <a:ea typeface="+mj-ea"/>
              </a:rPr>
              <a:t>内</a:t>
            </a:r>
            <a:endParaRPr lang="en-US" altLang="zh-CN" sz="8000" b="1" spc="300" dirty="0">
              <a:solidFill>
                <a:srgbClr val="21390B"/>
              </a:solidFill>
              <a:latin typeface="+mj-ea"/>
              <a:ea typeface="+mj-ea"/>
            </a:endParaRPr>
          </a:p>
          <a:p>
            <a:pPr algn="r"/>
            <a:r>
              <a:rPr lang="zh-CN" altLang="en-US" sz="8000" b="1" spc="300" dirty="0">
                <a:solidFill>
                  <a:srgbClr val="21390B"/>
                </a:solidFill>
                <a:latin typeface="+mj-ea"/>
                <a:ea typeface="+mj-ea"/>
              </a:rPr>
              <a:t>容</a:t>
            </a:r>
            <a:endParaRPr lang="en-US" altLang="zh-CN" sz="8000" b="1" spc="300" dirty="0">
              <a:solidFill>
                <a:srgbClr val="21390B"/>
              </a:solidFill>
              <a:latin typeface="+mj-ea"/>
              <a:ea typeface="+mj-ea"/>
            </a:endParaRP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C0451A36-F8F9-4E68-9C14-18681989F54C}"/>
              </a:ext>
            </a:extLst>
          </p:cNvPr>
          <p:cNvSpPr/>
          <p:nvPr/>
        </p:nvSpPr>
        <p:spPr>
          <a:xfrm>
            <a:off x="6023607" y="1021347"/>
            <a:ext cx="900000" cy="900000"/>
          </a:xfrm>
          <a:prstGeom prst="diamond">
            <a:avLst/>
          </a:prstGeom>
          <a:solidFill>
            <a:srgbClr val="213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21" name="îṧļïďé">
            <a:extLst>
              <a:ext uri="{FF2B5EF4-FFF2-40B4-BE49-F238E27FC236}">
                <a16:creationId xmlns:a16="http://schemas.microsoft.com/office/drawing/2014/main" id="{6C45C575-63D3-4FAE-AD19-9A503AADE65D}"/>
              </a:ext>
            </a:extLst>
          </p:cNvPr>
          <p:cNvSpPr txBox="1"/>
          <p:nvPr/>
        </p:nvSpPr>
        <p:spPr>
          <a:xfrm>
            <a:off x="6857739" y="1108638"/>
            <a:ext cx="3962574" cy="504000"/>
          </a:xfrm>
          <a:prstGeom prst="rect">
            <a:avLst/>
          </a:prstGeom>
          <a:noFill/>
        </p:spPr>
        <p:txBody>
          <a:bodyPr wrap="none" lIns="90000" tIns="46800" rIns="90000" bIns="46800" anchor="b" anchorCtr="0">
            <a:noAutofit/>
          </a:bodyPr>
          <a:lstStyle/>
          <a:p>
            <a:r>
              <a:rPr lang="zh-CN" altLang="en-US" sz="2800" b="1" dirty="0"/>
              <a:t>图书馆的馆藏与布局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E32E640-B6ED-4EFE-957A-AAD95DCF3AAB}"/>
              </a:ext>
            </a:extLst>
          </p:cNvPr>
          <p:cNvCxnSpPr/>
          <p:nvPr/>
        </p:nvCxnSpPr>
        <p:spPr>
          <a:xfrm>
            <a:off x="6857739" y="1720465"/>
            <a:ext cx="4569488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ïşḻíḋê">
            <a:extLst>
              <a:ext uri="{FF2B5EF4-FFF2-40B4-BE49-F238E27FC236}">
                <a16:creationId xmlns:a16="http://schemas.microsoft.com/office/drawing/2014/main" id="{F0E5BC8E-4AA2-4FC6-AEDE-48B8FAA4B9AC}"/>
              </a:ext>
            </a:extLst>
          </p:cNvPr>
          <p:cNvSpPr/>
          <p:nvPr/>
        </p:nvSpPr>
        <p:spPr>
          <a:xfrm>
            <a:off x="6023607" y="2326449"/>
            <a:ext cx="900000" cy="900000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19" name="iśļîďe">
            <a:extLst>
              <a:ext uri="{FF2B5EF4-FFF2-40B4-BE49-F238E27FC236}">
                <a16:creationId xmlns:a16="http://schemas.microsoft.com/office/drawing/2014/main" id="{176089DB-693D-4D37-A433-1F6BA8DEFCFF}"/>
              </a:ext>
            </a:extLst>
          </p:cNvPr>
          <p:cNvSpPr txBox="1"/>
          <p:nvPr/>
        </p:nvSpPr>
        <p:spPr>
          <a:xfrm>
            <a:off x="6857741" y="2413740"/>
            <a:ext cx="3962574" cy="504000"/>
          </a:xfrm>
          <a:prstGeom prst="rect">
            <a:avLst/>
          </a:prstGeom>
          <a:noFill/>
        </p:spPr>
        <p:txBody>
          <a:bodyPr wrap="none" lIns="90000" tIns="46800" rIns="90000" bIns="46800" anchor="b" anchorCtr="0">
            <a:noAutofit/>
          </a:bodyPr>
          <a:lstStyle/>
          <a:p>
            <a:r>
              <a:rPr lang="zh-CN" altLang="en-US" sz="2800" b="1" dirty="0"/>
              <a:t>图书馆的服务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9E2D5EA-51F3-4E72-84C3-3CE94BF2E84E}"/>
              </a:ext>
            </a:extLst>
          </p:cNvPr>
          <p:cNvCxnSpPr/>
          <p:nvPr/>
        </p:nvCxnSpPr>
        <p:spPr>
          <a:xfrm>
            <a:off x="6857741" y="3070916"/>
            <a:ext cx="4569488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íśľíḍé">
            <a:extLst>
              <a:ext uri="{FF2B5EF4-FFF2-40B4-BE49-F238E27FC236}">
                <a16:creationId xmlns:a16="http://schemas.microsoft.com/office/drawing/2014/main" id="{1AB55A3F-C86D-41AF-8780-3FA466C759D8}"/>
              </a:ext>
            </a:extLst>
          </p:cNvPr>
          <p:cNvSpPr/>
          <p:nvPr/>
        </p:nvSpPr>
        <p:spPr>
          <a:xfrm>
            <a:off x="6023607" y="3631551"/>
            <a:ext cx="900000" cy="900000"/>
          </a:xfrm>
          <a:prstGeom prst="diamond">
            <a:avLst/>
          </a:prstGeom>
          <a:solidFill>
            <a:srgbClr val="F08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</p:txBody>
      </p:sp>
      <p:sp>
        <p:nvSpPr>
          <p:cNvPr id="17" name="íşḻïďê">
            <a:extLst>
              <a:ext uri="{FF2B5EF4-FFF2-40B4-BE49-F238E27FC236}">
                <a16:creationId xmlns:a16="http://schemas.microsoft.com/office/drawing/2014/main" id="{09C5B617-7E6A-4CFF-AD7F-0BDED1EE9FAA}"/>
              </a:ext>
            </a:extLst>
          </p:cNvPr>
          <p:cNvSpPr txBox="1"/>
          <p:nvPr/>
        </p:nvSpPr>
        <p:spPr>
          <a:xfrm>
            <a:off x="6857741" y="3718842"/>
            <a:ext cx="3962574" cy="504000"/>
          </a:xfrm>
          <a:prstGeom prst="rect">
            <a:avLst/>
          </a:prstGeom>
          <a:noFill/>
        </p:spPr>
        <p:txBody>
          <a:bodyPr wrap="none" lIns="90000" tIns="46800" rIns="90000" bIns="46800" anchor="b" anchorCtr="0">
            <a:noAutofit/>
          </a:bodyPr>
          <a:lstStyle/>
          <a:p>
            <a:r>
              <a:rPr lang="zh-CN" altLang="en-US" sz="2800" b="1" dirty="0"/>
              <a:t>图书馆的数字资源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836C54C-28CC-4860-AF9D-44ABB7440248}"/>
              </a:ext>
            </a:extLst>
          </p:cNvPr>
          <p:cNvCxnSpPr/>
          <p:nvPr/>
        </p:nvCxnSpPr>
        <p:spPr>
          <a:xfrm>
            <a:off x="6923607" y="4419293"/>
            <a:ext cx="4569488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îṡ1íḑé">
            <a:extLst>
              <a:ext uri="{FF2B5EF4-FFF2-40B4-BE49-F238E27FC236}">
                <a16:creationId xmlns:a16="http://schemas.microsoft.com/office/drawing/2014/main" id="{82BD5307-F3AD-4DE2-A6DA-7E8B6322ACC7}"/>
              </a:ext>
            </a:extLst>
          </p:cNvPr>
          <p:cNvSpPr/>
          <p:nvPr/>
        </p:nvSpPr>
        <p:spPr>
          <a:xfrm>
            <a:off x="6023607" y="4936654"/>
            <a:ext cx="900000" cy="900000"/>
          </a:xfrm>
          <a:prstGeom prst="diamond">
            <a:avLst/>
          </a:prstGeom>
          <a:solidFill>
            <a:srgbClr val="213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15" name="iṡ1íḑê">
            <a:extLst>
              <a:ext uri="{FF2B5EF4-FFF2-40B4-BE49-F238E27FC236}">
                <a16:creationId xmlns:a16="http://schemas.microsoft.com/office/drawing/2014/main" id="{05F8F47E-A116-4434-A57F-D953A941B808}"/>
              </a:ext>
            </a:extLst>
          </p:cNvPr>
          <p:cNvSpPr txBox="1"/>
          <p:nvPr/>
        </p:nvSpPr>
        <p:spPr>
          <a:xfrm>
            <a:off x="6857741" y="5023945"/>
            <a:ext cx="3962574" cy="504000"/>
          </a:xfrm>
          <a:prstGeom prst="rect">
            <a:avLst/>
          </a:prstGeom>
          <a:noFill/>
        </p:spPr>
        <p:txBody>
          <a:bodyPr wrap="none" lIns="90000" tIns="46800" rIns="90000" bIns="46800" anchor="b" anchorCtr="0">
            <a:noAutofit/>
          </a:bodyPr>
          <a:lstStyle/>
          <a:p>
            <a:r>
              <a:rPr lang="zh-CN" altLang="en-US" sz="2800" b="1" dirty="0"/>
              <a:t>图书馆规则和礼仪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F81125-8A12-4887-9236-8B5ADD3E6237}"/>
              </a:ext>
            </a:extLst>
          </p:cNvPr>
          <p:cNvCxnSpPr/>
          <p:nvPr/>
        </p:nvCxnSpPr>
        <p:spPr>
          <a:xfrm>
            <a:off x="6857741" y="5705144"/>
            <a:ext cx="4569488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90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馆际互借与文献传递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7137" y="1130300"/>
            <a:ext cx="104712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n-ea"/>
                <a:ea typeface="+mn-ea"/>
              </a:rPr>
              <a:t>读秀搜索</a:t>
            </a:r>
            <a:endParaRPr lang="en-US" altLang="zh-CN" sz="2400" b="1" dirty="0">
              <a:latin typeface="+mn-ea"/>
              <a:ea typeface="+mn-ea"/>
            </a:endParaRPr>
          </a:p>
          <a:p>
            <a:pPr marL="252000" lvl="1" algn="just">
              <a:lnSpc>
                <a:spcPct val="15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通过图书馆数据库“读秀中文学术搜索”，检索到您需要的资源信息后，如果不能直接获取全文，可以使用读秀提供的</a:t>
            </a:r>
            <a:r>
              <a:rPr lang="en-US" altLang="zh-CN" sz="1600" kern="100" dirty="0">
                <a:latin typeface="+mn-ea"/>
                <a:cs typeface="Times New Roman" panose="02020603050405020304" pitchFamily="18" charset="0"/>
              </a:rPr>
              <a:t>                    </a:t>
            </a: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自助传递中文图书或自助传递外文文献，无需注册。</a:t>
            </a: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+mn-ea"/>
              <a:ea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2CC8C0F-C798-455A-8C82-8F88412AF2F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92" y="2169196"/>
            <a:ext cx="1219200" cy="23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A1EF68-957E-4A3B-A350-4DF322859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25" y="2879648"/>
            <a:ext cx="5007955" cy="3464987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88129ED-10EE-4067-AF62-454ADB1B83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15"/>
          <a:stretch/>
        </p:blipFill>
        <p:spPr>
          <a:xfrm>
            <a:off x="5773475" y="2879648"/>
            <a:ext cx="5768560" cy="3464987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7BF5EA-AEDA-400D-AC12-B6FE01EE5137}"/>
              </a:ext>
            </a:extLst>
          </p:cNvPr>
          <p:cNvSpPr/>
          <p:nvPr/>
        </p:nvSpPr>
        <p:spPr>
          <a:xfrm>
            <a:off x="7938200" y="4119978"/>
            <a:ext cx="737025" cy="206381"/>
          </a:xfrm>
          <a:prstGeom prst="rect">
            <a:avLst/>
          </a:prstGeom>
          <a:noFill/>
          <a:ln w="3810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687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馆际互借与文献传递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7137" y="1130300"/>
            <a:ext cx="49288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sz="2400" b="1" dirty="0">
                <a:latin typeface="+mn-ea"/>
                <a:ea typeface="+mn-ea"/>
              </a:rPr>
              <a:t>◆文献传递</a:t>
            </a:r>
          </a:p>
          <a:p>
            <a:pPr marL="360000" lvl="1" indent="-108000" algn="just">
              <a:lnSpc>
                <a:spcPct val="150000"/>
              </a:lnSpc>
              <a:buFont typeface="Wingdings" panose="05000000000000000000" pitchFamily="2" charset="2"/>
              <a:buChar char=""/>
            </a:pP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在版权许可范围内（不超过全书、全刊的</a:t>
            </a:r>
            <a:r>
              <a:rPr lang="en-US" altLang="zh-CN" sz="1600" kern="100" dirty="0">
                <a:latin typeface="+mn-ea"/>
                <a:cs typeface="Times New Roman" panose="02020603050405020304" pitchFamily="18" charset="0"/>
              </a:rPr>
              <a:t>1/3</a:t>
            </a: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），提供本馆未收藏的图书部分章节、期刊文章、会议论文、学位论文、报告等文献资料</a:t>
            </a:r>
          </a:p>
          <a:p>
            <a:pPr marL="360000" lvl="1" indent="-108000" algn="just">
              <a:lnSpc>
                <a:spcPct val="150000"/>
              </a:lnSpc>
              <a:buFont typeface="Wingdings" panose="05000000000000000000" pitchFamily="2" charset="2"/>
              <a:buChar char=""/>
            </a:pP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文献传递一般以</a:t>
            </a:r>
            <a:r>
              <a:rPr lang="en-US" altLang="zh-CN" sz="1600" kern="100" dirty="0">
                <a:latin typeface="+mn-ea"/>
                <a:cs typeface="Times New Roman" panose="02020603050405020304" pitchFamily="18" charset="0"/>
              </a:rPr>
              <a:t>Email</a:t>
            </a: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方式获得电子复制件</a:t>
            </a:r>
          </a:p>
          <a:p>
            <a:pPr marL="360000" lvl="1" indent="-108000" algn="just">
              <a:lnSpc>
                <a:spcPct val="150000"/>
              </a:lnSpc>
              <a:buFont typeface="Wingdings" panose="05000000000000000000" pitchFamily="2" charset="2"/>
              <a:buChar char=""/>
            </a:pP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文献传递非返还式的服务，无需归还</a:t>
            </a: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latin typeface="+mn-ea"/>
                <a:ea typeface="+mn-ea"/>
              </a:rPr>
              <a:t>◆馆际互借</a:t>
            </a:r>
          </a:p>
          <a:p>
            <a:pPr marL="360000" lvl="1" indent="-108000" algn="just">
              <a:lnSpc>
                <a:spcPct val="150000"/>
              </a:lnSpc>
              <a:buFont typeface="Wingdings" panose="05000000000000000000" pitchFamily="2" charset="2"/>
              <a:buChar char=""/>
            </a:pPr>
            <a:r>
              <a:rPr lang="zh-CN" altLang="zh-CN" sz="1600" kern="100" dirty="0">
                <a:effectLst/>
                <a:latin typeface="+mn-ea"/>
                <a:cs typeface="Times New Roman" panose="02020603050405020304" pitchFamily="18" charset="0"/>
              </a:rPr>
              <a:t>为本校读者借阅外馆收藏的</a:t>
            </a:r>
            <a:r>
              <a:rPr lang="zh-CN" altLang="zh-CN" sz="1600" b="1" kern="100" dirty="0">
                <a:effectLst/>
                <a:latin typeface="+mn-ea"/>
                <a:cs typeface="Times New Roman" panose="02020603050405020304" pitchFamily="18" charset="0"/>
              </a:rPr>
              <a:t>图书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60000" lvl="1" indent="-108000" algn="just">
              <a:lnSpc>
                <a:spcPct val="150000"/>
              </a:lnSpc>
              <a:buFont typeface="Wingdings" panose="05000000000000000000" pitchFamily="2" charset="2"/>
              <a:buChar char=""/>
            </a:pPr>
            <a:r>
              <a:rPr lang="zh-CN" altLang="zh-CN" sz="1600" kern="100" dirty="0">
                <a:effectLst/>
                <a:latin typeface="+mn-ea"/>
                <a:cs typeface="Times New Roman" panose="02020603050405020304" pitchFamily="18" charset="0"/>
              </a:rPr>
              <a:t>馆际互借图书在收到图书馆通知后到图书馆取</a:t>
            </a:r>
          </a:p>
          <a:p>
            <a:pPr marL="360000" lvl="1" indent="-108000" algn="just">
              <a:lnSpc>
                <a:spcPct val="150000"/>
              </a:lnSpc>
              <a:buFont typeface="Wingdings" panose="05000000000000000000" pitchFamily="2" charset="2"/>
              <a:buChar char=""/>
            </a:pPr>
            <a:r>
              <a:rPr lang="zh-CN" altLang="zh-CN" sz="1600" kern="100" dirty="0">
                <a:effectLst/>
                <a:latin typeface="+mn-ea"/>
                <a:cs typeface="Times New Roman" panose="02020603050405020304" pitchFamily="18" charset="0"/>
              </a:rPr>
              <a:t>馆际借是返还式的服务，图书阅览完毕需要归还</a:t>
            </a:r>
          </a:p>
          <a:p>
            <a:endParaRPr lang="en-US" altLang="zh-CN" sz="2000" dirty="0">
              <a:latin typeface="+mn-ea"/>
              <a:ea typeface="+mn-ea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33F337C-FDD8-47F7-8D99-1629C1AF6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193300"/>
              </p:ext>
            </p:extLst>
          </p:nvPr>
        </p:nvGraphicFramePr>
        <p:xfrm>
          <a:off x="6096000" y="1770929"/>
          <a:ext cx="5424489" cy="358577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80977">
                  <a:extLst>
                    <a:ext uri="{9D8B030D-6E8A-4147-A177-3AD203B41FA5}">
                      <a16:colId xmlns:a16="http://schemas.microsoft.com/office/drawing/2014/main" val="1414947728"/>
                    </a:ext>
                  </a:extLst>
                </a:gridCol>
                <a:gridCol w="1354698">
                  <a:extLst>
                    <a:ext uri="{9D8B030D-6E8A-4147-A177-3AD203B41FA5}">
                      <a16:colId xmlns:a16="http://schemas.microsoft.com/office/drawing/2014/main" val="4266918130"/>
                    </a:ext>
                  </a:extLst>
                </a:gridCol>
                <a:gridCol w="1049306">
                  <a:extLst>
                    <a:ext uri="{9D8B030D-6E8A-4147-A177-3AD203B41FA5}">
                      <a16:colId xmlns:a16="http://schemas.microsoft.com/office/drawing/2014/main" val="298418152"/>
                    </a:ext>
                  </a:extLst>
                </a:gridCol>
                <a:gridCol w="989625">
                  <a:extLst>
                    <a:ext uri="{9D8B030D-6E8A-4147-A177-3AD203B41FA5}">
                      <a16:colId xmlns:a16="http://schemas.microsoft.com/office/drawing/2014/main" val="3078804580"/>
                    </a:ext>
                  </a:extLst>
                </a:gridCol>
                <a:gridCol w="1349883">
                  <a:extLst>
                    <a:ext uri="{9D8B030D-6E8A-4147-A177-3AD203B41FA5}">
                      <a16:colId xmlns:a16="http://schemas.microsoft.com/office/drawing/2014/main" val="233353752"/>
                    </a:ext>
                  </a:extLst>
                </a:gridCol>
              </a:tblGrid>
              <a:tr h="598324"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00" kern="0">
                          <a:effectLst/>
                        </a:rPr>
                        <a:t>服务系统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00" kern="0" dirty="0">
                          <a:effectLst/>
                        </a:rPr>
                        <a:t>使用步骤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00" kern="0">
                          <a:effectLst/>
                        </a:rPr>
                        <a:t>服务文献类型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00" kern="0">
                          <a:effectLst/>
                        </a:rPr>
                        <a:t>权限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00" kern="0">
                          <a:effectLst/>
                        </a:rPr>
                        <a:t>注意事项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308410"/>
                  </a:ext>
                </a:extLst>
              </a:tr>
              <a:tr h="1595264">
                <a:tc>
                  <a:txBody>
                    <a:bodyPr/>
                    <a:lstStyle/>
                    <a:p>
                      <a:pPr algn="ctr"/>
                      <a:r>
                        <a:rPr lang="en-US" sz="1000" kern="0" dirty="0">
                          <a:effectLst/>
                        </a:rPr>
                        <a:t>CASHL</a:t>
                      </a:r>
                    </a:p>
                    <a:p>
                      <a:pPr algn="ctr"/>
                      <a:r>
                        <a:rPr lang="zh-CN" altLang="en-US" sz="1000" kern="0" dirty="0">
                          <a:effectLst/>
                        </a:rPr>
                        <a:t>中国高校人文社会科学文献中心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1</a:t>
                      </a:r>
                      <a:r>
                        <a:rPr lang="zh-CN" sz="1000" kern="0" dirty="0">
                          <a:effectLst/>
                        </a:rPr>
                        <a:t>、</a:t>
                      </a:r>
                      <a:r>
                        <a:rPr lang="en-US" sz="1000" u="sng" kern="0" dirty="0" err="1">
                          <a:effectLst/>
                          <a:hlinkClick r:id="rId4"/>
                        </a:rPr>
                        <a:t>注册</a:t>
                      </a:r>
                      <a:r>
                        <a:rPr lang="zh-CN" sz="1000" kern="0" dirty="0">
                          <a:effectLst/>
                        </a:rPr>
                        <a:t>账号</a:t>
                      </a:r>
                      <a:endParaRPr lang="en-US" altLang="zh-CN" sz="1000" kern="0" dirty="0">
                        <a:effectLst/>
                      </a:endParaRPr>
                    </a:p>
                    <a:p>
                      <a:pPr algn="just"/>
                      <a:r>
                        <a:rPr lang="zh-CN" altLang="en-US" sz="1000" kern="0" dirty="0">
                          <a:effectLst/>
                        </a:rPr>
                        <a:t>（</a:t>
                      </a:r>
                      <a:r>
                        <a:rPr lang="en-US" altLang="zh-CN" sz="1000" dirty="0">
                          <a:effectLst/>
                          <a:hlinkClick r:id="rId4"/>
                        </a:rPr>
                        <a:t>www.cashl.edu.cn</a:t>
                      </a:r>
                      <a:r>
                        <a:rPr lang="zh-CN" altLang="en-US" sz="1000" kern="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just"/>
                      <a:r>
                        <a:rPr lang="en-US" sz="1000" kern="0" dirty="0">
                          <a:effectLst/>
                        </a:rPr>
                        <a:t>2</a:t>
                      </a:r>
                      <a:r>
                        <a:rPr lang="zh-CN" sz="1000" kern="0" dirty="0">
                          <a:effectLst/>
                        </a:rPr>
                        <a:t>、验证开通账号（持校园卡到图书馆</a:t>
                      </a:r>
                      <a:r>
                        <a:rPr lang="en-US" sz="1000" kern="0" dirty="0">
                          <a:effectLst/>
                        </a:rPr>
                        <a:t>B501</a:t>
                      </a:r>
                      <a:r>
                        <a:rPr lang="zh-CN" sz="1000" kern="0" dirty="0">
                          <a:effectLst/>
                        </a:rPr>
                        <a:t>办理）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just"/>
                      <a:r>
                        <a:rPr lang="en-US" sz="1000" kern="0" dirty="0">
                          <a:effectLst/>
                        </a:rPr>
                        <a:t>3</a:t>
                      </a:r>
                      <a:r>
                        <a:rPr lang="zh-CN" sz="1000" kern="0" dirty="0">
                          <a:effectLst/>
                        </a:rPr>
                        <a:t>、</a:t>
                      </a:r>
                      <a:r>
                        <a:rPr lang="en-US" sz="1000" u="sng" kern="0" dirty="0" err="1">
                          <a:effectLst/>
                          <a:hlinkClick r:id="rId4"/>
                        </a:rPr>
                        <a:t>文献检索</a:t>
                      </a:r>
                      <a:r>
                        <a:rPr lang="zh-CN" sz="1000" kern="0" dirty="0">
                          <a:effectLst/>
                        </a:rPr>
                        <a:t>发送借阅请求</a:t>
                      </a:r>
                      <a:endParaRPr lang="en-US" altLang="zh-CN" sz="1000" kern="0" dirty="0">
                        <a:effectLst/>
                      </a:endParaRPr>
                    </a:p>
                    <a:p>
                      <a:pPr marL="0" algn="just" defTabSz="914354" rtl="0" eaLnBrk="1" latinLnBrk="0" hangingPunct="1"/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r>
                        <a:rPr lang="zh-CN" altLang="en-US" sz="1000" kern="0" dirty="0">
                          <a:solidFill>
                            <a:schemeClr val="dk1"/>
                          </a:solidFill>
                          <a:effectLst/>
                        </a:rPr>
                        <a:t>、到图书馆</a:t>
                      </a:r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</a:rPr>
                        <a:t>B501</a:t>
                      </a:r>
                      <a:r>
                        <a:rPr lang="zh-CN" altLang="en-US" sz="1000" kern="0" dirty="0">
                          <a:solidFill>
                            <a:schemeClr val="dk1"/>
                          </a:solidFill>
                          <a:effectLst/>
                        </a:rPr>
                        <a:t>领取图书</a:t>
                      </a:r>
                      <a:endParaRPr lang="zh-CN" altLang="en-US" sz="10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u="sng" kern="0" dirty="0">
                          <a:effectLst/>
                        </a:rPr>
                        <a:t>34家高校图书馆</a:t>
                      </a:r>
                      <a:r>
                        <a:rPr lang="zh-CN" sz="1000" kern="0" dirty="0">
                          <a:effectLst/>
                        </a:rPr>
                        <a:t>以及中国社科院图书馆、上海图书馆人文社科类外文文献借阅与传递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每个用户最多可同时借</a:t>
                      </a:r>
                      <a:r>
                        <a:rPr lang="en-US" sz="1000" kern="0" dirty="0">
                          <a:effectLst/>
                        </a:rPr>
                        <a:t>5</a:t>
                      </a:r>
                      <a:r>
                        <a:rPr lang="zh-CN" sz="1000" kern="0" dirty="0">
                          <a:effectLst/>
                        </a:rPr>
                        <a:t>册图书</a:t>
                      </a:r>
                      <a:endParaRPr lang="zh-CN" sz="1200" kern="100" dirty="0">
                        <a:effectLst/>
                      </a:endParaRPr>
                    </a:p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借期</a:t>
                      </a:r>
                      <a:r>
                        <a:rPr lang="en-US" sz="1000" kern="0" dirty="0">
                          <a:effectLst/>
                        </a:rPr>
                        <a:t>2-3</a:t>
                      </a:r>
                      <a:r>
                        <a:rPr lang="zh-CN" sz="1000" kern="0" dirty="0">
                          <a:effectLst/>
                        </a:rPr>
                        <a:t>周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文献传递是将文献链接或原文发送到读者邮箱</a:t>
                      </a:r>
                      <a:endParaRPr lang="zh-CN" sz="1200" kern="100" dirty="0">
                        <a:effectLst/>
                      </a:endParaRPr>
                    </a:p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图书原书到馆</a:t>
                      </a:r>
                      <a:r>
                        <a:rPr lang="en-US" sz="1000" kern="0" dirty="0">
                          <a:effectLst/>
                        </a:rPr>
                        <a:t>B501</a:t>
                      </a:r>
                      <a:r>
                        <a:rPr lang="zh-CN" sz="1000" kern="0" dirty="0">
                          <a:effectLst/>
                        </a:rPr>
                        <a:t>自取（凭校园卡）</a:t>
                      </a:r>
                      <a:endParaRPr lang="zh-CN" sz="1200" kern="100" dirty="0">
                        <a:effectLst/>
                      </a:endParaRPr>
                    </a:p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图书复印不超过整本三分之一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8045671"/>
                  </a:ext>
                </a:extLst>
              </a:tr>
              <a:tr h="1392187">
                <a:tc>
                  <a:txBody>
                    <a:bodyPr/>
                    <a:lstStyle/>
                    <a:p>
                      <a:pPr algn="ctr"/>
                      <a:r>
                        <a:rPr lang="en-US" sz="1000" kern="0" dirty="0">
                          <a:effectLst/>
                        </a:rPr>
                        <a:t>CALIS</a:t>
                      </a:r>
                    </a:p>
                    <a:p>
                      <a:pPr algn="ctr"/>
                      <a:r>
                        <a:rPr lang="zh-CN" altLang="en-US" sz="1000" kern="0" dirty="0">
                          <a:effectLst/>
                        </a:rPr>
                        <a:t>中国高等教育文献保障系统</a:t>
                      </a:r>
                      <a:endParaRPr lang="en-US" sz="1000" kern="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1</a:t>
                      </a:r>
                      <a:r>
                        <a:rPr lang="zh-CN" sz="1000" kern="0" dirty="0">
                          <a:effectLst/>
                        </a:rPr>
                        <a:t>、提交借阅申请到邮箱（</a:t>
                      </a:r>
                      <a:r>
                        <a:rPr lang="en-US" sz="1000" u="sng" kern="0" dirty="0">
                          <a:effectLst/>
                          <a:hlinkClick r:id="rId5"/>
                        </a:rPr>
                        <a:t>91122010014@bnu.edu.cn</a:t>
                      </a:r>
                      <a:r>
                        <a:rPr lang="zh-CN" sz="1000" kern="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just"/>
                      <a:r>
                        <a:rPr lang="en-US" sz="1000" kern="0" dirty="0">
                          <a:effectLst/>
                        </a:rPr>
                        <a:t>2</a:t>
                      </a:r>
                      <a:r>
                        <a:rPr lang="zh-CN" sz="1000" kern="0" dirty="0">
                          <a:effectLst/>
                        </a:rPr>
                        <a:t>、取得文献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全国范围内中外文文献传递</a:t>
                      </a:r>
                      <a:endParaRPr lang="zh-CN" sz="1200" kern="100" dirty="0">
                        <a:effectLst/>
                      </a:endParaRPr>
                    </a:p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国图、上图、</a:t>
                      </a:r>
                      <a:r>
                        <a:rPr lang="en-US" sz="1000" kern="0" dirty="0">
                          <a:effectLst/>
                        </a:rPr>
                        <a:t>NSTL</a:t>
                      </a:r>
                      <a:r>
                        <a:rPr lang="zh-CN" altLang="en-US" sz="1000" kern="0" dirty="0">
                          <a:effectLst/>
                        </a:rPr>
                        <a:t>（中国科技文献中心）</a:t>
                      </a:r>
                      <a:r>
                        <a:rPr lang="zh-CN" sz="1000" kern="0" dirty="0">
                          <a:effectLst/>
                        </a:rPr>
                        <a:t>中外文图书借阅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555694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F7A27665-664E-46F5-86E4-0C0723D2671B}"/>
              </a:ext>
            </a:extLst>
          </p:cNvPr>
          <p:cNvSpPr txBox="1"/>
          <p:nvPr/>
        </p:nvSpPr>
        <p:spPr>
          <a:xfrm>
            <a:off x="1288335" y="5360275"/>
            <a:ext cx="4812657" cy="661720"/>
          </a:xfrm>
          <a:prstGeom prst="rect">
            <a:avLst/>
          </a:prstGeom>
          <a:solidFill>
            <a:srgbClr val="F08A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600" b="0" dirty="0">
                <a:solidFill>
                  <a:schemeClr val="tx1"/>
                </a:solidFill>
              </a:rPr>
              <a:t>联系人：参考咨询部 刘老师、林老师</a:t>
            </a:r>
          </a:p>
          <a:p>
            <a:pPr>
              <a:spcBef>
                <a:spcPts val="600"/>
              </a:spcBef>
            </a:pPr>
            <a:r>
              <a:rPr lang="zh-CN" altLang="en-US" sz="1600" b="0" dirty="0">
                <a:solidFill>
                  <a:schemeClr val="tx1"/>
                </a:solidFill>
              </a:rPr>
              <a:t>咨询电话：</a:t>
            </a:r>
            <a:r>
              <a:rPr lang="en-US" altLang="zh-CN" sz="1600" b="0" dirty="0">
                <a:solidFill>
                  <a:schemeClr val="tx1"/>
                </a:solidFill>
              </a:rPr>
              <a:t>0756-3621232</a:t>
            </a:r>
            <a:r>
              <a:rPr lang="zh-CN" altLang="en-US" sz="1600" b="0" dirty="0">
                <a:solidFill>
                  <a:schemeClr val="tx1"/>
                </a:solidFill>
              </a:rPr>
              <a:t>、</a:t>
            </a:r>
            <a:r>
              <a:rPr lang="en-US" altLang="zh-CN" sz="1600" b="0" dirty="0">
                <a:solidFill>
                  <a:schemeClr val="tx1"/>
                </a:solidFill>
              </a:rPr>
              <a:t>3621256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262A805-7724-41E0-B124-08679DA693F8}"/>
              </a:ext>
            </a:extLst>
          </p:cNvPr>
          <p:cNvSpPr txBox="1"/>
          <p:nvPr/>
        </p:nvSpPr>
        <p:spPr>
          <a:xfrm>
            <a:off x="6096000" y="5356704"/>
            <a:ext cx="5565495" cy="584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※</a:t>
            </a:r>
            <a:r>
              <a:rPr lang="zh-CN" altLang="zh-CN" sz="1400" b="1" kern="1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注意事项：</a:t>
            </a:r>
            <a:r>
              <a:rPr lang="zh-CN" altLang="zh-CN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注册账号使用学号；所属学校选择：北京京师范大学珠海分校；联系电话、</a:t>
            </a:r>
            <a:r>
              <a:rPr lang="en-US" altLang="zh-CN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Email</a:t>
            </a:r>
            <a:r>
              <a:rPr lang="zh-CN" altLang="zh-CN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必填；账号注册后需到图书馆</a:t>
            </a:r>
            <a:r>
              <a:rPr lang="en-US" altLang="zh-CN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B501</a:t>
            </a:r>
            <a:r>
              <a:rPr lang="zh-CN" altLang="zh-CN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开通。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9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66D438-AD30-48F4-8D68-B780CD0A6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" b="10654"/>
          <a:stretch/>
        </p:blipFill>
        <p:spPr>
          <a:xfrm>
            <a:off x="0" y="14994"/>
            <a:ext cx="12187823" cy="74059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F0458E-318C-4AE5-A0EF-CDD26F997AD4}"/>
              </a:ext>
            </a:extLst>
          </p:cNvPr>
          <p:cNvSpPr/>
          <p:nvPr/>
        </p:nvSpPr>
        <p:spPr>
          <a:xfrm>
            <a:off x="-1" y="2119290"/>
            <a:ext cx="12187823" cy="266052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A02B7805-550F-4948-BF6A-9F724B5E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89" y="3001877"/>
            <a:ext cx="7216551" cy="895350"/>
          </a:xfrm>
        </p:spPr>
        <p:txBody>
          <a:bodyPr>
            <a:noAutofit/>
          </a:bodyPr>
          <a:lstStyle/>
          <a:p>
            <a:r>
              <a:rPr lang="zh-CN" altLang="en-US" sz="5400" dirty="0"/>
              <a:t>图书馆的数字资源</a:t>
            </a: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FE3EA3E6-EF57-40F9-B502-68D65350156D}"/>
              </a:ext>
            </a:extLst>
          </p:cNvPr>
          <p:cNvSpPr/>
          <p:nvPr/>
        </p:nvSpPr>
        <p:spPr>
          <a:xfrm>
            <a:off x="2560320" y="2369552"/>
            <a:ext cx="2160000" cy="21600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10000" b="1" dirty="0">
                <a:ln w="22225">
                  <a:noFill/>
                  <a:prstDash val="solid"/>
                </a:ln>
                <a:solidFill>
                  <a:srgbClr val="21390B"/>
                </a:solidFill>
                <a:latin typeface="+mj-ea"/>
                <a:ea typeface="+mj-ea"/>
              </a:rPr>
              <a:t>03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647E09-E5A4-436E-BA35-EFCBC95B96D3}"/>
              </a:ext>
            </a:extLst>
          </p:cNvPr>
          <p:cNvCxnSpPr/>
          <p:nvPr/>
        </p:nvCxnSpPr>
        <p:spPr>
          <a:xfrm>
            <a:off x="4520936" y="2183674"/>
            <a:ext cx="0" cy="2490651"/>
          </a:xfrm>
          <a:prstGeom prst="line">
            <a:avLst/>
          </a:prstGeom>
          <a:ln w="12700">
            <a:solidFill>
              <a:srgbClr val="21390B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094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图书馆的数字资源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43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02AE4F57-1821-422C-9195-17ED19D93CCF}"/>
              </a:ext>
            </a:extLst>
          </p:cNvPr>
          <p:cNvSpPr txBox="1"/>
          <p:nvPr/>
        </p:nvSpPr>
        <p:spPr>
          <a:xfrm>
            <a:off x="729559" y="1133565"/>
            <a:ext cx="10726126" cy="148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</a:rPr>
              <a:t>图书馆现订中外文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数据库</a:t>
            </a:r>
            <a:r>
              <a:rPr lang="en-US" altLang="zh-CN" sz="3200" b="1" dirty="0">
                <a:solidFill>
                  <a:srgbClr val="F08A51"/>
                </a:solidFill>
                <a:latin typeface="+mj-ea"/>
                <a:ea typeface="+mj-ea"/>
              </a:rPr>
              <a:t>410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个</a:t>
            </a:r>
            <a:r>
              <a:rPr lang="zh-CN" altLang="en-US" sz="2800" dirty="0">
                <a:latin typeface="+mj-ea"/>
                <a:ea typeface="+mj-ea"/>
              </a:rPr>
              <a:t>，收录内容包括中外文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期刊</a:t>
            </a:r>
            <a:r>
              <a:rPr lang="en-US" altLang="zh-CN" sz="3200" b="1" dirty="0">
                <a:solidFill>
                  <a:srgbClr val="F08A51"/>
                </a:solidFill>
                <a:latin typeface="+mj-ea"/>
                <a:ea typeface="+mj-ea"/>
              </a:rPr>
              <a:t>14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万</a:t>
            </a:r>
            <a:r>
              <a:rPr lang="zh-CN" altLang="en-US" sz="2800" dirty="0">
                <a:latin typeface="+mj-ea"/>
                <a:ea typeface="+mj-ea"/>
              </a:rPr>
              <a:t>余种、中外文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电子图书</a:t>
            </a:r>
            <a:r>
              <a:rPr lang="en-US" altLang="zh-CN" sz="3200" b="1" dirty="0">
                <a:solidFill>
                  <a:srgbClr val="F08A51"/>
                </a:solidFill>
                <a:latin typeface="+mj-ea"/>
                <a:ea typeface="+mj-ea"/>
              </a:rPr>
              <a:t>924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万</a:t>
            </a:r>
            <a:r>
              <a:rPr lang="zh-CN" altLang="en-US" sz="2800" dirty="0">
                <a:latin typeface="+mj-ea"/>
                <a:ea typeface="+mj-ea"/>
              </a:rPr>
              <a:t>余册、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学位论文</a:t>
            </a:r>
            <a:r>
              <a:rPr lang="en-US" altLang="zh-CN" sz="3200" b="1" dirty="0">
                <a:solidFill>
                  <a:srgbClr val="F08A51"/>
                </a:solidFill>
                <a:latin typeface="+mj-ea"/>
                <a:ea typeface="+mj-ea"/>
              </a:rPr>
              <a:t>2136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万</a:t>
            </a:r>
            <a:r>
              <a:rPr lang="zh-CN" altLang="en-US" sz="2800" dirty="0">
                <a:latin typeface="+mj-ea"/>
                <a:ea typeface="+mj-ea"/>
              </a:rPr>
              <a:t>余篇。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747F624-460B-4C6C-95F6-05E36F2631B7}"/>
              </a:ext>
            </a:extLst>
          </p:cNvPr>
          <p:cNvGrpSpPr/>
          <p:nvPr/>
        </p:nvGrpSpPr>
        <p:grpSpPr>
          <a:xfrm>
            <a:off x="729559" y="2951016"/>
            <a:ext cx="10920492" cy="3392637"/>
            <a:chOff x="634959" y="2962248"/>
            <a:chExt cx="10920492" cy="3392637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3B8E2A6-CEB5-433A-8792-792AEA4E9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959" y="2962248"/>
              <a:ext cx="10920492" cy="1690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DBA0067C-17D8-461C-B681-91F87BC4B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1727"/>
            <a:stretch/>
          </p:blipFill>
          <p:spPr>
            <a:xfrm>
              <a:off x="634959" y="4664185"/>
              <a:ext cx="10920492" cy="1690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9431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DCD82825-6233-4CD3-9F2C-250BF5B0DF82}"/>
              </a:ext>
            </a:extLst>
          </p:cNvPr>
          <p:cNvGrpSpPr/>
          <p:nvPr/>
        </p:nvGrpSpPr>
        <p:grpSpPr>
          <a:xfrm>
            <a:off x="74814" y="97972"/>
            <a:ext cx="12261273" cy="5837315"/>
            <a:chOff x="74814" y="97972"/>
            <a:chExt cx="12261273" cy="5837315"/>
          </a:xfrm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20CA3EE8-20B7-4457-90F8-A2C45A6C8C7D}"/>
                </a:ext>
              </a:extLst>
            </p:cNvPr>
            <p:cNvGrpSpPr/>
            <p:nvPr/>
          </p:nvGrpSpPr>
          <p:grpSpPr>
            <a:xfrm>
              <a:off x="74815" y="731520"/>
              <a:ext cx="12261272" cy="5203767"/>
              <a:chOff x="74815" y="731520"/>
              <a:chExt cx="12261272" cy="5203767"/>
            </a:xfrm>
          </p:grpSpPr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5FCAC2A9-1335-4461-9970-EE8DAB8EEF51}"/>
                  </a:ext>
                </a:extLst>
              </p:cNvPr>
              <p:cNvSpPr/>
              <p:nvPr/>
            </p:nvSpPr>
            <p:spPr>
              <a:xfrm>
                <a:off x="74815" y="731520"/>
                <a:ext cx="12261272" cy="52037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5DD5E317-D621-42C0-BC8C-7CBA0F3F3A0F}"/>
                  </a:ext>
                </a:extLst>
              </p:cNvPr>
              <p:cNvGrpSpPr/>
              <p:nvPr/>
            </p:nvGrpSpPr>
            <p:grpSpPr>
              <a:xfrm>
                <a:off x="306983" y="1021065"/>
                <a:ext cx="11796936" cy="4624677"/>
                <a:chOff x="395064" y="986863"/>
                <a:chExt cx="11796936" cy="4624677"/>
              </a:xfrm>
            </p:grpSpPr>
            <p:grpSp>
              <p:nvGrpSpPr>
                <p:cNvPr id="61" name="组合 60">
                  <a:extLst>
                    <a:ext uri="{FF2B5EF4-FFF2-40B4-BE49-F238E27FC236}">
                      <a16:creationId xmlns:a16="http://schemas.microsoft.com/office/drawing/2014/main" id="{EABE3A5D-9493-4568-926E-842E968BECA3}"/>
                    </a:ext>
                  </a:extLst>
                </p:cNvPr>
                <p:cNvGrpSpPr/>
                <p:nvPr/>
              </p:nvGrpSpPr>
              <p:grpSpPr>
                <a:xfrm>
                  <a:off x="3015563" y="986863"/>
                  <a:ext cx="2276475" cy="904875"/>
                  <a:chOff x="-5978073" y="3187620"/>
                  <a:chExt cx="2276475" cy="904875"/>
                </a:xfrm>
              </p:grpSpPr>
              <p:sp>
                <p:nvSpPr>
                  <p:cNvPr id="59" name="矩形 58">
                    <a:extLst>
                      <a:ext uri="{FF2B5EF4-FFF2-40B4-BE49-F238E27FC236}">
                        <a16:creationId xmlns:a16="http://schemas.microsoft.com/office/drawing/2014/main" id="{67FEE1D5-57CB-40FF-969B-77D5F70E9186}"/>
                      </a:ext>
                    </a:extLst>
                  </p:cNvPr>
                  <p:cNvSpPr/>
                  <p:nvPr/>
                </p:nvSpPr>
                <p:spPr>
                  <a:xfrm>
                    <a:off x="-5978073" y="3187620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E1096A91-0EC2-43B6-91B9-54EA4C1326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484" b="20532"/>
                  <a:stretch/>
                </p:blipFill>
                <p:spPr>
                  <a:xfrm>
                    <a:off x="-5418758" y="3234902"/>
                    <a:ext cx="1157845" cy="81031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3" name="组合 62">
                  <a:extLst>
                    <a:ext uri="{FF2B5EF4-FFF2-40B4-BE49-F238E27FC236}">
                      <a16:creationId xmlns:a16="http://schemas.microsoft.com/office/drawing/2014/main" id="{BEDDD7AD-8352-4D6E-9854-9486171A781C}"/>
                    </a:ext>
                  </a:extLst>
                </p:cNvPr>
                <p:cNvGrpSpPr/>
                <p:nvPr/>
              </p:nvGrpSpPr>
              <p:grpSpPr>
                <a:xfrm>
                  <a:off x="3015563" y="4706665"/>
                  <a:ext cx="2276475" cy="904875"/>
                  <a:chOff x="-6644029" y="5420245"/>
                  <a:chExt cx="2276475" cy="904875"/>
                </a:xfrm>
              </p:grpSpPr>
              <p:sp>
                <p:nvSpPr>
                  <p:cNvPr id="60" name="矩形 59">
                    <a:extLst>
                      <a:ext uri="{FF2B5EF4-FFF2-40B4-BE49-F238E27FC236}">
                        <a16:creationId xmlns:a16="http://schemas.microsoft.com/office/drawing/2014/main" id="{38EED7A4-3D8E-407A-A7D5-228D397C9E48}"/>
                      </a:ext>
                    </a:extLst>
                  </p:cNvPr>
                  <p:cNvSpPr/>
                  <p:nvPr/>
                </p:nvSpPr>
                <p:spPr>
                  <a:xfrm>
                    <a:off x="-6644029" y="5420245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B7AA8705-1A8F-4EA3-8A0C-ED0FD12C9F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6043" r="4596"/>
                  <a:stretch/>
                </p:blipFill>
                <p:spPr>
                  <a:xfrm>
                    <a:off x="-6595047" y="5513922"/>
                    <a:ext cx="2178510" cy="7175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3" name="组合 72">
                  <a:extLst>
                    <a:ext uri="{FF2B5EF4-FFF2-40B4-BE49-F238E27FC236}">
                      <a16:creationId xmlns:a16="http://schemas.microsoft.com/office/drawing/2014/main" id="{B95FF422-3097-4B31-AC46-AFD6287BBB6E}"/>
                    </a:ext>
                  </a:extLst>
                </p:cNvPr>
                <p:cNvGrpSpPr/>
                <p:nvPr/>
              </p:nvGrpSpPr>
              <p:grpSpPr>
                <a:xfrm>
                  <a:off x="10294328" y="986863"/>
                  <a:ext cx="1518868" cy="1263600"/>
                  <a:chOff x="-11734813" y="-192530"/>
                  <a:chExt cx="1518868" cy="1263600"/>
                </a:xfrm>
              </p:grpSpPr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1550103D-51B0-43D8-A4B5-E46663A95E6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-11734813" y="-192530"/>
                    <a:ext cx="1518868" cy="126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7" name="图形 16">
                    <a:extLst>
                      <a:ext uri="{FF2B5EF4-FFF2-40B4-BE49-F238E27FC236}">
                        <a16:creationId xmlns:a16="http://schemas.microsoft.com/office/drawing/2014/main" id="{5021A201-F0D7-469C-B02A-1CDB992160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515110" y="-156295"/>
                    <a:ext cx="1079463" cy="11911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5" name="组合 64">
                  <a:extLst>
                    <a:ext uri="{FF2B5EF4-FFF2-40B4-BE49-F238E27FC236}">
                      <a16:creationId xmlns:a16="http://schemas.microsoft.com/office/drawing/2014/main" id="{240878B1-23BF-411D-A1EB-D88ADDC8E7FE}"/>
                    </a:ext>
                  </a:extLst>
                </p:cNvPr>
                <p:cNvGrpSpPr/>
                <p:nvPr/>
              </p:nvGrpSpPr>
              <p:grpSpPr>
                <a:xfrm>
                  <a:off x="3015563" y="3464872"/>
                  <a:ext cx="2276475" cy="904875"/>
                  <a:chOff x="-2515493" y="6867190"/>
                  <a:chExt cx="2276475" cy="904875"/>
                </a:xfrm>
              </p:grpSpPr>
              <p:sp>
                <p:nvSpPr>
                  <p:cNvPr id="62" name="矩形 61">
                    <a:extLst>
                      <a:ext uri="{FF2B5EF4-FFF2-40B4-BE49-F238E27FC236}">
                        <a16:creationId xmlns:a16="http://schemas.microsoft.com/office/drawing/2014/main" id="{7F83CF58-29B8-4117-89D7-5707D993D343}"/>
                      </a:ext>
                    </a:extLst>
                  </p:cNvPr>
                  <p:cNvSpPr/>
                  <p:nvPr/>
                </p:nvSpPr>
                <p:spPr>
                  <a:xfrm>
                    <a:off x="-2515493" y="6867190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23661C92-292F-4537-847E-8CD63C67DC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5418"/>
                  <a:stretch/>
                </p:blipFill>
                <p:spPr>
                  <a:xfrm>
                    <a:off x="-2431757" y="7116344"/>
                    <a:ext cx="2109002" cy="40656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9" name="组合 78">
                  <a:extLst>
                    <a:ext uri="{FF2B5EF4-FFF2-40B4-BE49-F238E27FC236}">
                      <a16:creationId xmlns:a16="http://schemas.microsoft.com/office/drawing/2014/main" id="{CD989674-5BC0-4560-82DA-2F6CA0B5E8F1}"/>
                    </a:ext>
                  </a:extLst>
                </p:cNvPr>
                <p:cNvGrpSpPr/>
                <p:nvPr/>
              </p:nvGrpSpPr>
              <p:grpSpPr>
                <a:xfrm>
                  <a:off x="5672169" y="3466147"/>
                  <a:ext cx="3975924" cy="903600"/>
                  <a:chOff x="4314149" y="5594378"/>
                  <a:chExt cx="3975924" cy="903600"/>
                </a:xfrm>
              </p:grpSpPr>
              <p:sp>
                <p:nvSpPr>
                  <p:cNvPr id="52" name="矩形 51">
                    <a:extLst>
                      <a:ext uri="{FF2B5EF4-FFF2-40B4-BE49-F238E27FC236}">
                        <a16:creationId xmlns:a16="http://schemas.microsoft.com/office/drawing/2014/main" id="{84E39876-670B-458F-86E3-B40A56D37BB5}"/>
                      </a:ext>
                    </a:extLst>
                  </p:cNvPr>
                  <p:cNvSpPr/>
                  <p:nvPr/>
                </p:nvSpPr>
                <p:spPr>
                  <a:xfrm>
                    <a:off x="4314149" y="5594378"/>
                    <a:ext cx="3975924" cy="90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ED6DC364-A87B-49BB-A959-4F378F11A0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08558" y="5834974"/>
                    <a:ext cx="3787106" cy="42240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组合 68">
                  <a:extLst>
                    <a:ext uri="{FF2B5EF4-FFF2-40B4-BE49-F238E27FC236}">
                      <a16:creationId xmlns:a16="http://schemas.microsoft.com/office/drawing/2014/main" id="{AC1DA10D-039E-4F5B-B183-2E15C2E2C48B}"/>
                    </a:ext>
                  </a:extLst>
                </p:cNvPr>
                <p:cNvGrpSpPr/>
                <p:nvPr/>
              </p:nvGrpSpPr>
              <p:grpSpPr>
                <a:xfrm>
                  <a:off x="9915525" y="4706665"/>
                  <a:ext cx="2276475" cy="904875"/>
                  <a:chOff x="-2399618" y="2252897"/>
                  <a:chExt cx="2276475" cy="904875"/>
                </a:xfrm>
              </p:grpSpPr>
              <p:sp>
                <p:nvSpPr>
                  <p:cNvPr id="64" name="矩形 63">
                    <a:extLst>
                      <a:ext uri="{FF2B5EF4-FFF2-40B4-BE49-F238E27FC236}">
                        <a16:creationId xmlns:a16="http://schemas.microsoft.com/office/drawing/2014/main" id="{23E6BC1A-CCCB-4E87-8B88-04F941EA9C74}"/>
                      </a:ext>
                    </a:extLst>
                  </p:cNvPr>
                  <p:cNvSpPr/>
                  <p:nvPr/>
                </p:nvSpPr>
                <p:spPr>
                  <a:xfrm>
                    <a:off x="-2399618" y="2252897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2" name="图形 21">
                    <a:extLst>
                      <a:ext uri="{FF2B5EF4-FFF2-40B4-BE49-F238E27FC236}">
                        <a16:creationId xmlns:a16="http://schemas.microsoft.com/office/drawing/2014/main" id="{DCDD5801-EAB5-4B58-A563-052D0D7842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 r="41915" b="-26304"/>
                  <a:stretch/>
                </p:blipFill>
                <p:spPr>
                  <a:xfrm>
                    <a:off x="-2347356" y="2376168"/>
                    <a:ext cx="2171950" cy="65833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组合 56">
                  <a:extLst>
                    <a:ext uri="{FF2B5EF4-FFF2-40B4-BE49-F238E27FC236}">
                      <a16:creationId xmlns:a16="http://schemas.microsoft.com/office/drawing/2014/main" id="{A045F957-80CA-4984-8CF9-A6E4DB63F6C0}"/>
                    </a:ext>
                  </a:extLst>
                </p:cNvPr>
                <p:cNvGrpSpPr/>
                <p:nvPr/>
              </p:nvGrpSpPr>
              <p:grpSpPr>
                <a:xfrm>
                  <a:off x="3015563" y="2221534"/>
                  <a:ext cx="2277424" cy="904875"/>
                  <a:chOff x="-6145510" y="617776"/>
                  <a:chExt cx="2277424" cy="904875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D933CA0B-1A3E-445C-9EF6-3B120ACA7ACA}"/>
                      </a:ext>
                    </a:extLst>
                  </p:cNvPr>
                  <p:cNvSpPr/>
                  <p:nvPr/>
                </p:nvSpPr>
                <p:spPr>
                  <a:xfrm>
                    <a:off x="-6145510" y="617776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4" name="图片 23">
                    <a:extLst>
                      <a:ext uri="{FF2B5EF4-FFF2-40B4-BE49-F238E27FC236}">
                        <a16:creationId xmlns:a16="http://schemas.microsoft.com/office/drawing/2014/main" id="{1025D095-73EA-42EB-85D2-C49E16DF21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-6144561" y="665402"/>
                    <a:ext cx="2276475" cy="80962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组合 66">
                  <a:extLst>
                    <a:ext uri="{FF2B5EF4-FFF2-40B4-BE49-F238E27FC236}">
                      <a16:creationId xmlns:a16="http://schemas.microsoft.com/office/drawing/2014/main" id="{65BF7039-2568-4EDC-AC93-2D82F06CA9D7}"/>
                    </a:ext>
                  </a:extLst>
                </p:cNvPr>
                <p:cNvGrpSpPr/>
                <p:nvPr/>
              </p:nvGrpSpPr>
              <p:grpSpPr>
                <a:xfrm>
                  <a:off x="5672169" y="2222809"/>
                  <a:ext cx="3975924" cy="903600"/>
                  <a:chOff x="-7257514" y="8402768"/>
                  <a:chExt cx="3975924" cy="903600"/>
                </a:xfrm>
              </p:grpSpPr>
              <p:sp>
                <p:nvSpPr>
                  <p:cNvPr id="51" name="矩形 50">
                    <a:extLst>
                      <a:ext uri="{FF2B5EF4-FFF2-40B4-BE49-F238E27FC236}">
                        <a16:creationId xmlns:a16="http://schemas.microsoft.com/office/drawing/2014/main" id="{36E39ADB-4076-4A31-9667-619EF3EB797B}"/>
                      </a:ext>
                    </a:extLst>
                  </p:cNvPr>
                  <p:cNvSpPr/>
                  <p:nvPr/>
                </p:nvSpPr>
                <p:spPr>
                  <a:xfrm>
                    <a:off x="-7257514" y="8402768"/>
                    <a:ext cx="3975924" cy="90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6" name="图片 25">
                    <a:extLst>
                      <a:ext uri="{FF2B5EF4-FFF2-40B4-BE49-F238E27FC236}">
                        <a16:creationId xmlns:a16="http://schemas.microsoft.com/office/drawing/2014/main" id="{23D371BB-BB10-4AAE-88EF-678F8F5632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7131689" y="8540243"/>
                    <a:ext cx="3724275" cy="62865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8" name="组合 77">
                  <a:extLst>
                    <a:ext uri="{FF2B5EF4-FFF2-40B4-BE49-F238E27FC236}">
                      <a16:creationId xmlns:a16="http://schemas.microsoft.com/office/drawing/2014/main" id="{B6AEB521-B1B4-4F20-A796-17DA0679B1AE}"/>
                    </a:ext>
                  </a:extLst>
                </p:cNvPr>
                <p:cNvGrpSpPr/>
                <p:nvPr/>
              </p:nvGrpSpPr>
              <p:grpSpPr>
                <a:xfrm>
                  <a:off x="5672169" y="986863"/>
                  <a:ext cx="3975924" cy="903600"/>
                  <a:chOff x="5961907" y="512029"/>
                  <a:chExt cx="3975924" cy="903600"/>
                </a:xfrm>
              </p:grpSpPr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1C52B25D-01C1-4F5B-8E12-F0BAD36C91A3}"/>
                      </a:ext>
                    </a:extLst>
                  </p:cNvPr>
                  <p:cNvSpPr/>
                  <p:nvPr/>
                </p:nvSpPr>
                <p:spPr>
                  <a:xfrm>
                    <a:off x="5961907" y="512029"/>
                    <a:ext cx="3975924" cy="90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8" name="图片 27">
                    <a:extLst>
                      <a:ext uri="{FF2B5EF4-FFF2-40B4-BE49-F238E27FC236}">
                        <a16:creationId xmlns:a16="http://schemas.microsoft.com/office/drawing/2014/main" id="{662FAB1F-8A4A-4E33-A59A-C75955DEBD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359194" y="635217"/>
                    <a:ext cx="3181350" cy="65722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组合 73">
                  <a:extLst>
                    <a:ext uri="{FF2B5EF4-FFF2-40B4-BE49-F238E27FC236}">
                      <a16:creationId xmlns:a16="http://schemas.microsoft.com/office/drawing/2014/main" id="{CE0D2761-E228-4179-8B81-5D75373EF378}"/>
                    </a:ext>
                  </a:extLst>
                </p:cNvPr>
                <p:cNvGrpSpPr/>
                <p:nvPr/>
              </p:nvGrpSpPr>
              <p:grpSpPr>
                <a:xfrm>
                  <a:off x="10294328" y="2714844"/>
                  <a:ext cx="1518868" cy="1263600"/>
                  <a:chOff x="-11510766" y="2258152"/>
                  <a:chExt cx="1518868" cy="1263600"/>
                </a:xfrm>
              </p:grpSpPr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CDE414E8-6632-4C9A-9C7F-1E72AD26FC4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-11510766" y="2258152"/>
                    <a:ext cx="1518868" cy="126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9" name="图片 28">
                    <a:extLst>
                      <a:ext uri="{FF2B5EF4-FFF2-40B4-BE49-F238E27FC236}">
                        <a16:creationId xmlns:a16="http://schemas.microsoft.com/office/drawing/2014/main" id="{F1512109-CDB8-4D31-91BD-117DC28C0EE8}"/>
                      </a:ext>
                    </a:extLst>
                  </p:cNvPr>
                  <p:cNvPicPr/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179076" y="2296998"/>
                    <a:ext cx="855489" cy="118590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3F28A193-44FD-4F14-9A70-F09CACE27E8C}"/>
                    </a:ext>
                  </a:extLst>
                </p:cNvPr>
                <p:cNvGrpSpPr/>
                <p:nvPr/>
              </p:nvGrpSpPr>
              <p:grpSpPr>
                <a:xfrm>
                  <a:off x="395064" y="3464872"/>
                  <a:ext cx="2276475" cy="904875"/>
                  <a:chOff x="915749" y="4517474"/>
                  <a:chExt cx="2276475" cy="904875"/>
                </a:xfrm>
              </p:grpSpPr>
              <p:sp>
                <p:nvSpPr>
                  <p:cNvPr id="41" name="矩形 40">
                    <a:extLst>
                      <a:ext uri="{FF2B5EF4-FFF2-40B4-BE49-F238E27FC236}">
                        <a16:creationId xmlns:a16="http://schemas.microsoft.com/office/drawing/2014/main" id="{C6A1DF2C-291D-4035-A6BD-7ED4FCCE57F3}"/>
                      </a:ext>
                    </a:extLst>
                  </p:cNvPr>
                  <p:cNvSpPr/>
                  <p:nvPr/>
                </p:nvSpPr>
                <p:spPr>
                  <a:xfrm>
                    <a:off x="915749" y="4517474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1" name="图片 30">
                    <a:extLst>
                      <a:ext uri="{FF2B5EF4-FFF2-40B4-BE49-F238E27FC236}">
                        <a16:creationId xmlns:a16="http://schemas.microsoft.com/office/drawing/2014/main" id="{3886C281-F2F8-4248-89CE-D11C33160F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4437" y="4613141"/>
                    <a:ext cx="2005425" cy="7135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组合 52">
                  <a:extLst>
                    <a:ext uri="{FF2B5EF4-FFF2-40B4-BE49-F238E27FC236}">
                      <a16:creationId xmlns:a16="http://schemas.microsoft.com/office/drawing/2014/main" id="{BD0C9BD3-36AB-40E8-8FFC-9C6ECDDA443A}"/>
                    </a:ext>
                  </a:extLst>
                </p:cNvPr>
                <p:cNvGrpSpPr/>
                <p:nvPr/>
              </p:nvGrpSpPr>
              <p:grpSpPr>
                <a:xfrm>
                  <a:off x="395064" y="2221534"/>
                  <a:ext cx="2242244" cy="904875"/>
                  <a:chOff x="-6161185" y="-4651351"/>
                  <a:chExt cx="2242244" cy="904875"/>
                </a:xfrm>
              </p:grpSpPr>
              <p:sp>
                <p:nvSpPr>
                  <p:cNvPr id="32" name="矩形 31">
                    <a:extLst>
                      <a:ext uri="{FF2B5EF4-FFF2-40B4-BE49-F238E27FC236}">
                        <a16:creationId xmlns:a16="http://schemas.microsoft.com/office/drawing/2014/main" id="{4F09E709-D591-48AC-9B2A-FAE2DAEC3880}"/>
                      </a:ext>
                    </a:extLst>
                  </p:cNvPr>
                  <p:cNvSpPr/>
                  <p:nvPr/>
                </p:nvSpPr>
                <p:spPr>
                  <a:xfrm>
                    <a:off x="-6161185" y="-4651351"/>
                    <a:ext cx="2242244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5" name="图片 34">
                    <a:extLst>
                      <a:ext uri="{FF2B5EF4-FFF2-40B4-BE49-F238E27FC236}">
                        <a16:creationId xmlns:a16="http://schemas.microsoft.com/office/drawing/2014/main" id="{AE800065-CE13-41CD-9F93-2680E8E63DE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5781497" y="-4503514"/>
                    <a:ext cx="1482869" cy="60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4" name="组合 53">
                  <a:extLst>
                    <a:ext uri="{FF2B5EF4-FFF2-40B4-BE49-F238E27FC236}">
                      <a16:creationId xmlns:a16="http://schemas.microsoft.com/office/drawing/2014/main" id="{F55166ED-ED25-4CC2-B00F-25C556FED321}"/>
                    </a:ext>
                  </a:extLst>
                </p:cNvPr>
                <p:cNvGrpSpPr/>
                <p:nvPr/>
              </p:nvGrpSpPr>
              <p:grpSpPr>
                <a:xfrm>
                  <a:off x="395064" y="986863"/>
                  <a:ext cx="2242244" cy="904875"/>
                  <a:chOff x="-6229203" y="-2794448"/>
                  <a:chExt cx="2242244" cy="904875"/>
                </a:xfrm>
              </p:grpSpPr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9335AD55-1232-4BD6-A33D-6A282549E9D2}"/>
                      </a:ext>
                    </a:extLst>
                  </p:cNvPr>
                  <p:cNvSpPr/>
                  <p:nvPr/>
                </p:nvSpPr>
                <p:spPr>
                  <a:xfrm>
                    <a:off x="-6229203" y="-2794448"/>
                    <a:ext cx="2242244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6" name="图片 35">
                    <a:extLst>
                      <a:ext uri="{FF2B5EF4-FFF2-40B4-BE49-F238E27FC236}">
                        <a16:creationId xmlns:a16="http://schemas.microsoft.com/office/drawing/2014/main" id="{6666C1B4-E647-4B5B-8EE2-BBEAB503B90B}"/>
                      </a:ext>
                    </a:extLst>
                  </p:cNvPr>
                  <p:cNvPicPr>
                    <a:picLocks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8406" r="54252"/>
                  <a:stretch/>
                </p:blipFill>
                <p:spPr>
                  <a:xfrm>
                    <a:off x="-6054869" y="-2713365"/>
                    <a:ext cx="1893577" cy="74270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组合 65">
                  <a:extLst>
                    <a:ext uri="{FF2B5EF4-FFF2-40B4-BE49-F238E27FC236}">
                      <a16:creationId xmlns:a16="http://schemas.microsoft.com/office/drawing/2014/main" id="{23607089-C1EC-42E2-8093-62642BF38BE9}"/>
                    </a:ext>
                  </a:extLst>
                </p:cNvPr>
                <p:cNvGrpSpPr/>
                <p:nvPr/>
              </p:nvGrpSpPr>
              <p:grpSpPr>
                <a:xfrm>
                  <a:off x="5672169" y="4707940"/>
                  <a:ext cx="3975924" cy="903600"/>
                  <a:chOff x="-7541754" y="7194155"/>
                  <a:chExt cx="3975924" cy="903600"/>
                </a:xfrm>
              </p:grpSpPr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4041B360-18B2-4217-AD90-248951F11A7A}"/>
                      </a:ext>
                    </a:extLst>
                  </p:cNvPr>
                  <p:cNvSpPr/>
                  <p:nvPr/>
                </p:nvSpPr>
                <p:spPr>
                  <a:xfrm>
                    <a:off x="-7541754" y="7194155"/>
                    <a:ext cx="3975924" cy="90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7" name="图片 36">
                    <a:extLst>
                      <a:ext uri="{FF2B5EF4-FFF2-40B4-BE49-F238E27FC236}">
                        <a16:creationId xmlns:a16="http://schemas.microsoft.com/office/drawing/2014/main" id="{3BFDA496-1BD5-4543-A212-95101A4814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383825" y="7472153"/>
                    <a:ext cx="3660066" cy="3476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组合 54">
                  <a:extLst>
                    <a:ext uri="{FF2B5EF4-FFF2-40B4-BE49-F238E27FC236}">
                      <a16:creationId xmlns:a16="http://schemas.microsoft.com/office/drawing/2014/main" id="{C7E168E9-7124-4DCD-B4F2-DC7B8E97904A}"/>
                    </a:ext>
                  </a:extLst>
                </p:cNvPr>
                <p:cNvGrpSpPr/>
                <p:nvPr/>
              </p:nvGrpSpPr>
              <p:grpSpPr>
                <a:xfrm>
                  <a:off x="395064" y="4706665"/>
                  <a:ext cx="2276475" cy="904875"/>
                  <a:chOff x="-6161186" y="-1707889"/>
                  <a:chExt cx="2276475" cy="904875"/>
                </a:xfrm>
              </p:grpSpPr>
              <p:sp>
                <p:nvSpPr>
                  <p:cNvPr id="39" name="矩形 38">
                    <a:extLst>
                      <a:ext uri="{FF2B5EF4-FFF2-40B4-BE49-F238E27FC236}">
                        <a16:creationId xmlns:a16="http://schemas.microsoft.com/office/drawing/2014/main" id="{5D5766D5-8FB9-4149-A227-7D9FF9A63335}"/>
                      </a:ext>
                    </a:extLst>
                  </p:cNvPr>
                  <p:cNvSpPr/>
                  <p:nvPr/>
                </p:nvSpPr>
                <p:spPr>
                  <a:xfrm>
                    <a:off x="-6161186" y="-1707889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8" name="图片 37">
                    <a:extLst>
                      <a:ext uri="{FF2B5EF4-FFF2-40B4-BE49-F238E27FC236}">
                        <a16:creationId xmlns:a16="http://schemas.microsoft.com/office/drawing/2014/main" id="{201C245F-1872-4E20-9E21-A31838A514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04036" y="-1507864"/>
                    <a:ext cx="2162175" cy="50482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5CAD5D3F-C49A-40E4-8A22-17C295535E20}"/>
                </a:ext>
              </a:extLst>
            </p:cNvPr>
            <p:cNvSpPr/>
            <p:nvPr/>
          </p:nvSpPr>
          <p:spPr>
            <a:xfrm>
              <a:off x="74814" y="97972"/>
              <a:ext cx="12261271" cy="5524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中外文期刊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690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DF69636-D60C-45C7-A786-0897BEB3CC42}"/>
              </a:ext>
            </a:extLst>
          </p:cNvPr>
          <p:cNvGrpSpPr/>
          <p:nvPr/>
        </p:nvGrpSpPr>
        <p:grpSpPr>
          <a:xfrm>
            <a:off x="1386089" y="97972"/>
            <a:ext cx="4431872" cy="6542314"/>
            <a:chOff x="74814" y="97972"/>
            <a:chExt cx="4431872" cy="6542314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5FCAC2A9-1335-4461-9970-EE8DAB8EEF51}"/>
                </a:ext>
              </a:extLst>
            </p:cNvPr>
            <p:cNvSpPr/>
            <p:nvPr/>
          </p:nvSpPr>
          <p:spPr>
            <a:xfrm>
              <a:off x="74815" y="731520"/>
              <a:ext cx="4431871" cy="59087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5CAD5D3F-C49A-40E4-8A22-17C295535E20}"/>
                </a:ext>
              </a:extLst>
            </p:cNvPr>
            <p:cNvSpPr/>
            <p:nvPr/>
          </p:nvSpPr>
          <p:spPr>
            <a:xfrm>
              <a:off x="74814" y="97972"/>
              <a:ext cx="4431871" cy="5524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电子图书</a:t>
              </a: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C71AF6A3-1A1E-4959-9489-8061284249DB}"/>
                </a:ext>
              </a:extLst>
            </p:cNvPr>
            <p:cNvGrpSpPr/>
            <p:nvPr/>
          </p:nvGrpSpPr>
          <p:grpSpPr>
            <a:xfrm>
              <a:off x="1169628" y="1038767"/>
              <a:ext cx="2242244" cy="904875"/>
              <a:chOff x="348449" y="974728"/>
              <a:chExt cx="2242244" cy="904875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18790F67-327A-41DC-A192-D0FAB43A249A}"/>
                  </a:ext>
                </a:extLst>
              </p:cNvPr>
              <p:cNvSpPr/>
              <p:nvPr/>
            </p:nvSpPr>
            <p:spPr>
              <a:xfrm>
                <a:off x="348449" y="974728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43650E2A-F067-44F6-AFFF-0FA8B71ED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775" y="1076284"/>
                <a:ext cx="1867593" cy="701762"/>
              </a:xfrm>
              <a:prstGeom prst="rect">
                <a:avLst/>
              </a:prstGeom>
            </p:spPr>
          </p:pic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4C2ADCFA-DFFC-47C1-91CA-3D47FCB0AF0F}"/>
                </a:ext>
              </a:extLst>
            </p:cNvPr>
            <p:cNvGrpSpPr/>
            <p:nvPr/>
          </p:nvGrpSpPr>
          <p:grpSpPr>
            <a:xfrm>
              <a:off x="1169628" y="2173084"/>
              <a:ext cx="2242244" cy="904875"/>
              <a:chOff x="3479873" y="2036447"/>
              <a:chExt cx="2242244" cy="904875"/>
            </a:xfrm>
          </p:grpSpPr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FD9D6BDB-D3A9-4080-837E-B8823E63254C}"/>
                  </a:ext>
                </a:extLst>
              </p:cNvPr>
              <p:cNvSpPr/>
              <p:nvPr/>
            </p:nvSpPr>
            <p:spPr>
              <a:xfrm>
                <a:off x="3479873" y="2036447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96D525D1-DBA8-4BE4-A9E0-DEC9084D1D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59" b="23559"/>
              <a:stretch/>
            </p:blipFill>
            <p:spPr>
              <a:xfrm>
                <a:off x="3610359" y="2058533"/>
                <a:ext cx="1698237" cy="860702"/>
              </a:xfrm>
              <a:prstGeom prst="rect">
                <a:avLst/>
              </a:prstGeom>
            </p:spPr>
          </p:pic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DF1EA20C-668D-4ECC-9594-F07CE3A53CC9}"/>
                </a:ext>
              </a:extLst>
            </p:cNvPr>
            <p:cNvGrpSpPr/>
            <p:nvPr/>
          </p:nvGrpSpPr>
          <p:grpSpPr>
            <a:xfrm>
              <a:off x="1159414" y="3307401"/>
              <a:ext cx="2262673" cy="904875"/>
              <a:chOff x="435429" y="2849367"/>
              <a:chExt cx="2262673" cy="904875"/>
            </a:xfrm>
          </p:grpSpPr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9E3E58AF-19BC-4002-B35E-BE947046B2FE}"/>
                  </a:ext>
                </a:extLst>
              </p:cNvPr>
              <p:cNvSpPr/>
              <p:nvPr/>
            </p:nvSpPr>
            <p:spPr>
              <a:xfrm>
                <a:off x="445643" y="2849367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7" name="图片 86">
                <a:extLst>
                  <a:ext uri="{FF2B5EF4-FFF2-40B4-BE49-F238E27FC236}">
                    <a16:creationId xmlns:a16="http://schemas.microsoft.com/office/drawing/2014/main" id="{A66B2F5D-7C02-4DD0-B5F9-F65FA3E07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48"/>
              <a:stretch/>
            </p:blipFill>
            <p:spPr>
              <a:xfrm>
                <a:off x="435429" y="2982368"/>
                <a:ext cx="2262673" cy="638872"/>
              </a:xfrm>
              <a:prstGeom prst="rect">
                <a:avLst/>
              </a:prstGeom>
            </p:spPr>
          </p:pic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D7BE8AF7-8404-456E-8FF8-03FA1A54A94D}"/>
                </a:ext>
              </a:extLst>
            </p:cNvPr>
            <p:cNvGrpSpPr/>
            <p:nvPr/>
          </p:nvGrpSpPr>
          <p:grpSpPr>
            <a:xfrm>
              <a:off x="1169628" y="4441718"/>
              <a:ext cx="2242244" cy="904875"/>
              <a:chOff x="-2571792" y="3628572"/>
              <a:chExt cx="2242244" cy="904875"/>
            </a:xfrm>
          </p:grpSpPr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F78B026D-1291-4119-924B-4F612AECFAFF}"/>
                  </a:ext>
                </a:extLst>
              </p:cNvPr>
              <p:cNvSpPr/>
              <p:nvPr/>
            </p:nvSpPr>
            <p:spPr>
              <a:xfrm>
                <a:off x="-2571792" y="3628572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0" name="图片 89">
                <a:extLst>
                  <a:ext uri="{FF2B5EF4-FFF2-40B4-BE49-F238E27FC236}">
                    <a16:creationId xmlns:a16="http://schemas.microsoft.com/office/drawing/2014/main" id="{A025F9D4-2A36-4974-A812-9DED55F63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175704" y="3701378"/>
                <a:ext cx="1450068" cy="759263"/>
              </a:xfrm>
              <a:prstGeom prst="rect">
                <a:avLst/>
              </a:prstGeom>
            </p:spPr>
          </p:pic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942F6745-B3BE-444A-837C-4EAB93CE530C}"/>
                </a:ext>
              </a:extLst>
            </p:cNvPr>
            <p:cNvGrpSpPr/>
            <p:nvPr/>
          </p:nvGrpSpPr>
          <p:grpSpPr>
            <a:xfrm>
              <a:off x="302788" y="5576036"/>
              <a:ext cx="3975924" cy="903600"/>
              <a:chOff x="157056" y="5260372"/>
              <a:chExt cx="3975924" cy="903600"/>
            </a:xfrm>
          </p:grpSpPr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1B409572-3CBC-4CCB-AD23-927D0DEB97A1}"/>
                  </a:ext>
                </a:extLst>
              </p:cNvPr>
              <p:cNvSpPr/>
              <p:nvPr/>
            </p:nvSpPr>
            <p:spPr>
              <a:xfrm>
                <a:off x="157056" y="5260372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3" name="图片 92">
                <a:extLst>
                  <a:ext uri="{FF2B5EF4-FFF2-40B4-BE49-F238E27FC236}">
                    <a16:creationId xmlns:a16="http://schemas.microsoft.com/office/drawing/2014/main" id="{5A691713-4398-4647-970A-358E32932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1409"/>
              <a:stretch/>
            </p:blipFill>
            <p:spPr>
              <a:xfrm>
                <a:off x="261415" y="5396389"/>
                <a:ext cx="3767207" cy="631567"/>
              </a:xfrm>
              <a:prstGeom prst="rect">
                <a:avLst/>
              </a:prstGeom>
            </p:spPr>
          </p:pic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A4404FE-884F-4B40-8EB9-2B770028973D}"/>
              </a:ext>
            </a:extLst>
          </p:cNvPr>
          <p:cNvGrpSpPr/>
          <p:nvPr/>
        </p:nvGrpSpPr>
        <p:grpSpPr>
          <a:xfrm>
            <a:off x="6374039" y="97972"/>
            <a:ext cx="4431872" cy="6542314"/>
            <a:chOff x="5953100" y="97972"/>
            <a:chExt cx="4431872" cy="6542314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4C361F8C-4BF9-4423-9E60-7E514EBA066E}"/>
                </a:ext>
              </a:extLst>
            </p:cNvPr>
            <p:cNvSpPr/>
            <p:nvPr/>
          </p:nvSpPr>
          <p:spPr>
            <a:xfrm>
              <a:off x="5953101" y="731520"/>
              <a:ext cx="4431871" cy="59087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3A3F026-2199-4021-B8B1-47F94522959E}"/>
                </a:ext>
              </a:extLst>
            </p:cNvPr>
            <p:cNvSpPr/>
            <p:nvPr/>
          </p:nvSpPr>
          <p:spPr>
            <a:xfrm>
              <a:off x="5953100" y="97972"/>
              <a:ext cx="4431871" cy="5524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学位论文</a:t>
              </a: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04EB671F-5FC7-4BCF-A2B7-41FEA033907F}"/>
                </a:ext>
              </a:extLst>
            </p:cNvPr>
            <p:cNvSpPr/>
            <p:nvPr/>
          </p:nvSpPr>
          <p:spPr>
            <a:xfrm>
              <a:off x="6181836" y="4326577"/>
              <a:ext cx="3974400" cy="903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ProQuest Dissertations &amp; Theses</a:t>
              </a:r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14BE280D-0AA2-4BAA-8329-9F00CA6AC569}"/>
                </a:ext>
              </a:extLst>
            </p:cNvPr>
            <p:cNvSpPr/>
            <p:nvPr/>
          </p:nvSpPr>
          <p:spPr>
            <a:xfrm>
              <a:off x="6181836" y="2962289"/>
              <a:ext cx="3974400" cy="903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b="1" dirty="0">
                  <a:latin typeface="+mj-ea"/>
                  <a:ea typeface="+mj-ea"/>
                </a:rPr>
                <a:t>ProQuest Dissertations &amp; Theses Global</a:t>
              </a:r>
            </a:p>
          </p:txBody>
        </p: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7D5B57C2-8437-41DA-8082-1C4EF962AB91}"/>
                </a:ext>
              </a:extLst>
            </p:cNvPr>
            <p:cNvGrpSpPr/>
            <p:nvPr/>
          </p:nvGrpSpPr>
          <p:grpSpPr>
            <a:xfrm>
              <a:off x="6181074" y="1598001"/>
              <a:ext cx="3975924" cy="903600"/>
              <a:chOff x="5038561" y="1139746"/>
              <a:chExt cx="3975924" cy="903600"/>
            </a:xfrm>
          </p:grpSpPr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0A61C4FC-D6C2-4858-AACD-113FAB0F5D25}"/>
                  </a:ext>
                </a:extLst>
              </p:cNvPr>
              <p:cNvSpPr/>
              <p:nvPr/>
            </p:nvSpPr>
            <p:spPr>
              <a:xfrm>
                <a:off x="5038561" y="1139746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0" name="图片 99">
                <a:extLst>
                  <a:ext uri="{FF2B5EF4-FFF2-40B4-BE49-F238E27FC236}">
                    <a16:creationId xmlns:a16="http://schemas.microsoft.com/office/drawing/2014/main" id="{B5B6BC6F-75A6-4726-B627-26FBF5908F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85" r="31110"/>
              <a:stretch/>
            </p:blipFill>
            <p:spPr>
              <a:xfrm>
                <a:off x="5493452" y="1169568"/>
                <a:ext cx="3066143" cy="8439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1157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43235B2-0C17-4DFB-9B03-A22AEBA1D43B}"/>
              </a:ext>
            </a:extLst>
          </p:cNvPr>
          <p:cNvGrpSpPr/>
          <p:nvPr/>
        </p:nvGrpSpPr>
        <p:grpSpPr>
          <a:xfrm>
            <a:off x="74815" y="97972"/>
            <a:ext cx="4431871" cy="6542314"/>
            <a:chOff x="74815" y="97972"/>
            <a:chExt cx="4431871" cy="654231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D03F01C-6FCD-45A2-B35C-D987C7034F3D}"/>
                </a:ext>
              </a:extLst>
            </p:cNvPr>
            <p:cNvSpPr/>
            <p:nvPr/>
          </p:nvSpPr>
          <p:spPr>
            <a:xfrm>
              <a:off x="74815" y="731520"/>
              <a:ext cx="4431871" cy="59087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5CAD5D3F-C49A-40E4-8A22-17C295535E20}"/>
                </a:ext>
              </a:extLst>
            </p:cNvPr>
            <p:cNvSpPr/>
            <p:nvPr/>
          </p:nvSpPr>
          <p:spPr>
            <a:xfrm>
              <a:off x="74815" y="97972"/>
              <a:ext cx="4431870" cy="5524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数据资料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1415DCF-9EC6-4E28-BBE1-AEBF703A933A}"/>
                </a:ext>
              </a:extLst>
            </p:cNvPr>
            <p:cNvGrpSpPr/>
            <p:nvPr/>
          </p:nvGrpSpPr>
          <p:grpSpPr>
            <a:xfrm>
              <a:off x="1169628" y="2182650"/>
              <a:ext cx="2242244" cy="904875"/>
              <a:chOff x="5605698" y="4891689"/>
              <a:chExt cx="2242244" cy="904875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FB19A58-FC75-421A-BFE0-55CC3371135C}"/>
                  </a:ext>
                </a:extLst>
              </p:cNvPr>
              <p:cNvSpPr/>
              <p:nvPr/>
            </p:nvSpPr>
            <p:spPr>
              <a:xfrm>
                <a:off x="5605698" y="4891689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4D657BC7-57D0-47D8-A8CD-F4A19B5D2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44777" y="5036105"/>
                <a:ext cx="1964087" cy="616042"/>
              </a:xfrm>
              <a:prstGeom prst="rect">
                <a:avLst/>
              </a:prstGeom>
            </p:spPr>
          </p:pic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318B8C5-5286-4B7F-BFA2-55480F1051B2}"/>
                </a:ext>
              </a:extLst>
            </p:cNvPr>
            <p:cNvGrpSpPr/>
            <p:nvPr/>
          </p:nvGrpSpPr>
          <p:grpSpPr>
            <a:xfrm>
              <a:off x="1152513" y="1042456"/>
              <a:ext cx="2276475" cy="904875"/>
              <a:chOff x="4589915" y="6026681"/>
              <a:chExt cx="2276475" cy="904875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FA0599C-E3AF-440B-92F5-7E44D719649B}"/>
                  </a:ext>
                </a:extLst>
              </p:cNvPr>
              <p:cNvSpPr/>
              <p:nvPr/>
            </p:nvSpPr>
            <p:spPr>
              <a:xfrm>
                <a:off x="4589915" y="6026681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E59372A-5E9F-411F-8A44-82981DA07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1887" y="6164663"/>
                <a:ext cx="2192531" cy="628910"/>
              </a:xfrm>
              <a:prstGeom prst="rect">
                <a:avLst/>
              </a:prstGeom>
            </p:spPr>
          </p:pic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EAA3B98-B12A-44A3-86EB-469AE83CA159}"/>
                </a:ext>
              </a:extLst>
            </p:cNvPr>
            <p:cNvGrpSpPr/>
            <p:nvPr/>
          </p:nvGrpSpPr>
          <p:grpSpPr>
            <a:xfrm>
              <a:off x="1152513" y="4463038"/>
              <a:ext cx="2276475" cy="904875"/>
              <a:chOff x="9819551" y="8818153"/>
              <a:chExt cx="2276475" cy="904875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EA237E1-0551-4D42-98E0-3FA7A7F4FE57}"/>
                  </a:ext>
                </a:extLst>
              </p:cNvPr>
              <p:cNvSpPr/>
              <p:nvPr/>
            </p:nvSpPr>
            <p:spPr>
              <a:xfrm>
                <a:off x="9819551" y="8818153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1A140499-DA69-48DF-8589-D8670285F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61853" y="8889590"/>
                <a:ext cx="2191871" cy="762000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8B5B60F-2BC8-4392-8229-F89B82A29AA3}"/>
                </a:ext>
              </a:extLst>
            </p:cNvPr>
            <p:cNvGrpSpPr/>
            <p:nvPr/>
          </p:nvGrpSpPr>
          <p:grpSpPr>
            <a:xfrm>
              <a:off x="302788" y="5603230"/>
              <a:ext cx="3975924" cy="903600"/>
              <a:chOff x="4371604" y="8799805"/>
              <a:chExt cx="3975924" cy="903600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DD0A965-499F-4644-8216-DD66878C4EC5}"/>
                  </a:ext>
                </a:extLst>
              </p:cNvPr>
              <p:cNvSpPr/>
              <p:nvPr/>
            </p:nvSpPr>
            <p:spPr>
              <a:xfrm>
                <a:off x="4371604" y="8799805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635CFC3-908E-4C15-84ED-9F2C0AF43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6491" y="8870605"/>
                <a:ext cx="3486150" cy="762000"/>
              </a:xfrm>
              <a:prstGeom prst="rect">
                <a:avLst/>
              </a:prstGeom>
            </p:spPr>
          </p:pic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3398C1D-6FA4-47A3-A4EA-3477CBECBF71}"/>
                </a:ext>
              </a:extLst>
            </p:cNvPr>
            <p:cNvGrpSpPr/>
            <p:nvPr/>
          </p:nvGrpSpPr>
          <p:grpSpPr>
            <a:xfrm>
              <a:off x="1152513" y="3322844"/>
              <a:ext cx="2276475" cy="904875"/>
              <a:chOff x="7447101" y="5777728"/>
              <a:chExt cx="2276475" cy="904875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41375A3-4DC0-4476-B1EC-ED6D50054554}"/>
                  </a:ext>
                </a:extLst>
              </p:cNvPr>
              <p:cNvSpPr/>
              <p:nvPr/>
            </p:nvSpPr>
            <p:spPr>
              <a:xfrm>
                <a:off x="7447101" y="5777728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504121EB-3625-4ED4-9FCF-288727EE4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6376" y="5883776"/>
                <a:ext cx="1797925" cy="692778"/>
              </a:xfrm>
              <a:prstGeom prst="rect">
                <a:avLst/>
              </a:prstGeom>
            </p:spPr>
          </p:pic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EE00848-6BC0-456E-98A0-3C3F12DE77B8}"/>
              </a:ext>
            </a:extLst>
          </p:cNvPr>
          <p:cNvGrpSpPr/>
          <p:nvPr/>
        </p:nvGrpSpPr>
        <p:grpSpPr>
          <a:xfrm>
            <a:off x="6161872" y="97972"/>
            <a:ext cx="5676034" cy="6542314"/>
            <a:chOff x="6161872" y="97972"/>
            <a:chExt cx="5676034" cy="654231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C22AF6B-9FC2-4C79-AC8A-C6BC3B1CB518}"/>
                </a:ext>
              </a:extLst>
            </p:cNvPr>
            <p:cNvSpPr/>
            <p:nvPr/>
          </p:nvSpPr>
          <p:spPr>
            <a:xfrm>
              <a:off x="6161872" y="731520"/>
              <a:ext cx="5676034" cy="59087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D063218-40B8-40D0-841D-A2D51CF955F1}"/>
                </a:ext>
              </a:extLst>
            </p:cNvPr>
            <p:cNvSpPr/>
            <p:nvPr/>
          </p:nvSpPr>
          <p:spPr>
            <a:xfrm>
              <a:off x="6161872" y="97972"/>
              <a:ext cx="5676034" cy="5524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课程学习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E1511FC-D718-43F1-9771-4FB3F0EB766F}"/>
                </a:ext>
              </a:extLst>
            </p:cNvPr>
            <p:cNvGrpSpPr/>
            <p:nvPr/>
          </p:nvGrpSpPr>
          <p:grpSpPr>
            <a:xfrm>
              <a:off x="6529004" y="1042456"/>
              <a:ext cx="2276475" cy="904875"/>
              <a:chOff x="-2929031" y="8246604"/>
              <a:chExt cx="2276475" cy="904875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BE3153B-C1EE-4AF9-9FF1-8A1C3982010D}"/>
                  </a:ext>
                </a:extLst>
              </p:cNvPr>
              <p:cNvSpPr/>
              <p:nvPr/>
            </p:nvSpPr>
            <p:spPr>
              <a:xfrm>
                <a:off x="-2929031" y="8246604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547828F0-DA11-4EE3-B6E9-85B598262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29031" y="8343342"/>
                <a:ext cx="2276475" cy="711398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DF1BB5E-C024-4F93-A3B8-AAA442A19F48}"/>
                </a:ext>
              </a:extLst>
            </p:cNvPr>
            <p:cNvGrpSpPr/>
            <p:nvPr/>
          </p:nvGrpSpPr>
          <p:grpSpPr>
            <a:xfrm>
              <a:off x="6529004" y="2182968"/>
              <a:ext cx="2276475" cy="904875"/>
              <a:chOff x="-3081431" y="9506189"/>
              <a:chExt cx="2276475" cy="904875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05FAB60A-6C10-4945-BDA7-1A1A1BFC987A}"/>
                  </a:ext>
                </a:extLst>
              </p:cNvPr>
              <p:cNvSpPr/>
              <p:nvPr/>
            </p:nvSpPr>
            <p:spPr>
              <a:xfrm>
                <a:off x="-3081431" y="9506189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B729899-98DB-4199-9674-8AB8ECBF2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32152" y="9740835"/>
                <a:ext cx="2177917" cy="435583"/>
              </a:xfrm>
              <a:prstGeom prst="rect">
                <a:avLst/>
              </a:prstGeom>
            </p:spPr>
          </p:pic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A16DABE-C360-4A81-B69A-F38C1BB6BFAC}"/>
                </a:ext>
              </a:extLst>
            </p:cNvPr>
            <p:cNvGrpSpPr/>
            <p:nvPr/>
          </p:nvGrpSpPr>
          <p:grpSpPr>
            <a:xfrm>
              <a:off x="9114978" y="1042456"/>
              <a:ext cx="2242244" cy="904875"/>
              <a:chOff x="-3032152" y="10591962"/>
              <a:chExt cx="2242244" cy="904875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B17E4F87-C77C-4E52-A7D0-793EC32A3EB3}"/>
                  </a:ext>
                </a:extLst>
              </p:cNvPr>
              <p:cNvSpPr/>
              <p:nvPr/>
            </p:nvSpPr>
            <p:spPr>
              <a:xfrm>
                <a:off x="-3032152" y="10591962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BCCEBF60-D11A-49E7-8EC1-484F5528E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852359" y="10645531"/>
                <a:ext cx="1882659" cy="797737"/>
              </a:xfrm>
              <a:prstGeom prst="rect">
                <a:avLst/>
              </a:prstGeom>
            </p:spPr>
          </p:pic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6EA16E66-85D2-4319-9D79-4F85B085A013}"/>
                </a:ext>
              </a:extLst>
            </p:cNvPr>
            <p:cNvGrpSpPr/>
            <p:nvPr/>
          </p:nvGrpSpPr>
          <p:grpSpPr>
            <a:xfrm>
              <a:off x="9097863" y="2185008"/>
              <a:ext cx="2276475" cy="904875"/>
              <a:chOff x="663931" y="8496476"/>
              <a:chExt cx="2276475" cy="904875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CBCFC7E1-8A1B-47E7-8C7D-8C14BEFD8797}"/>
                  </a:ext>
                </a:extLst>
              </p:cNvPr>
              <p:cNvSpPr/>
              <p:nvPr/>
            </p:nvSpPr>
            <p:spPr>
              <a:xfrm>
                <a:off x="663931" y="8496476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14462C8B-1263-4F4B-ADAA-E0C36C495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820" y="8737095"/>
                <a:ext cx="2156697" cy="423637"/>
              </a:xfrm>
              <a:prstGeom prst="rect">
                <a:avLst/>
              </a:prstGeom>
            </p:spPr>
          </p:pic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D2A23D7-839E-4999-ABC0-58ECE9213DCF}"/>
                </a:ext>
              </a:extLst>
            </p:cNvPr>
            <p:cNvGrpSpPr/>
            <p:nvPr/>
          </p:nvGrpSpPr>
          <p:grpSpPr>
            <a:xfrm>
              <a:off x="9097863" y="3327559"/>
              <a:ext cx="2276475" cy="904875"/>
              <a:chOff x="4483151" y="9388131"/>
              <a:chExt cx="2276475" cy="904875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84CEB12-7C70-45AB-BA6A-E192DD8DC4D0}"/>
                  </a:ext>
                </a:extLst>
              </p:cNvPr>
              <p:cNvSpPr/>
              <p:nvPr/>
            </p:nvSpPr>
            <p:spPr>
              <a:xfrm>
                <a:off x="4483151" y="9388131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7DDCDC25-0A08-4082-9A8B-9D9D3DAF3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99560" y="9557190"/>
                <a:ext cx="2243657" cy="566757"/>
              </a:xfrm>
              <a:prstGeom prst="rect">
                <a:avLst/>
              </a:prstGeom>
            </p:spPr>
          </p:pic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F22E99D7-D799-4F37-86A3-41936B40BAC1}"/>
                </a:ext>
              </a:extLst>
            </p:cNvPr>
            <p:cNvGrpSpPr/>
            <p:nvPr/>
          </p:nvGrpSpPr>
          <p:grpSpPr>
            <a:xfrm>
              <a:off x="6529004" y="3323480"/>
              <a:ext cx="2276475" cy="904875"/>
              <a:chOff x="568325" y="9775228"/>
              <a:chExt cx="2276475" cy="90487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DB6113AE-D6FD-43C5-B299-9194C3B66507}"/>
                  </a:ext>
                </a:extLst>
              </p:cNvPr>
              <p:cNvSpPr/>
              <p:nvPr/>
            </p:nvSpPr>
            <p:spPr>
              <a:xfrm>
                <a:off x="568325" y="9775228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DBB35500-A30B-4553-B409-2CCF49052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432" y="9810975"/>
                <a:ext cx="1836260" cy="833380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AC92F741-02C4-4607-A1D2-F3105293F194}"/>
                </a:ext>
              </a:extLst>
            </p:cNvPr>
            <p:cNvGrpSpPr/>
            <p:nvPr/>
          </p:nvGrpSpPr>
          <p:grpSpPr>
            <a:xfrm>
              <a:off x="7011927" y="4463992"/>
              <a:ext cx="3975924" cy="903600"/>
              <a:chOff x="3065830" y="9853788"/>
              <a:chExt cx="3975924" cy="903600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E269124-B4B8-4450-8109-24A435D612BF}"/>
                  </a:ext>
                </a:extLst>
              </p:cNvPr>
              <p:cNvSpPr/>
              <p:nvPr/>
            </p:nvSpPr>
            <p:spPr>
              <a:xfrm>
                <a:off x="3065830" y="9853788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AC92E674-3A98-4AB2-92BC-ED16F0878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515" y="10105411"/>
                <a:ext cx="3636554" cy="400355"/>
              </a:xfrm>
              <a:prstGeom prst="rect">
                <a:avLst/>
              </a:prstGeom>
            </p:spPr>
          </p:pic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185CFDDF-4419-43F8-9B6E-C5782FB50672}"/>
                </a:ext>
              </a:extLst>
            </p:cNvPr>
            <p:cNvGrpSpPr/>
            <p:nvPr/>
          </p:nvGrpSpPr>
          <p:grpSpPr>
            <a:xfrm>
              <a:off x="7011927" y="5603230"/>
              <a:ext cx="3975924" cy="903600"/>
              <a:chOff x="3050599" y="10875966"/>
              <a:chExt cx="3975924" cy="903600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4AABEEEF-B3DE-41AE-9ED6-3F7A75F44061}"/>
                  </a:ext>
                </a:extLst>
              </p:cNvPr>
              <p:cNvSpPr/>
              <p:nvPr/>
            </p:nvSpPr>
            <p:spPr>
              <a:xfrm>
                <a:off x="3050599" y="10875966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BFA83C7F-C132-476A-A950-60FA5D290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1211" y="10956291"/>
                <a:ext cx="3314700" cy="7429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9310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E61432A-98ED-41B6-9021-EE6A7450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2212363"/>
            <a:ext cx="12192000" cy="384871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图书馆的电子学术资源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47</a:t>
            </a:fld>
            <a:endParaRPr lang="zh-CN" altLang="en-US"/>
          </a:p>
        </p:txBody>
      </p:sp>
      <p:sp>
        <p:nvSpPr>
          <p:cNvPr id="24" name="文本框 11">
            <a:extLst>
              <a:ext uri="{FF2B5EF4-FFF2-40B4-BE49-F238E27FC236}">
                <a16:creationId xmlns:a16="http://schemas.microsoft.com/office/drawing/2014/main" id="{291BBFF9-1BA0-4F4B-BA85-E0D8E43E5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4" y="1127909"/>
            <a:ext cx="4247953" cy="584775"/>
          </a:xfrm>
          <a:prstGeom prst="rect">
            <a:avLst/>
          </a:prstGeom>
          <a:solidFill>
            <a:srgbClr val="B63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zh-CN" altLang="en-US" sz="32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数据库查询方法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6A8C2C3-9189-4E38-9797-BE01947CEA36}"/>
              </a:ext>
            </a:extLst>
          </p:cNvPr>
          <p:cNvSpPr/>
          <p:nvPr/>
        </p:nvSpPr>
        <p:spPr>
          <a:xfrm>
            <a:off x="354306" y="3810823"/>
            <a:ext cx="2769893" cy="63417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E30489-17C4-481C-A46A-8032EE1C6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050445"/>
            <a:ext cx="12192000" cy="5994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4C6B388-1D0E-4FDB-B873-3BA13BBB6783}"/>
              </a:ext>
            </a:extLst>
          </p:cNvPr>
          <p:cNvSpPr/>
          <p:nvPr/>
        </p:nvSpPr>
        <p:spPr>
          <a:xfrm>
            <a:off x="2278091" y="5167618"/>
            <a:ext cx="1245285" cy="1132514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62585F2-7522-4701-8587-FC19007D3F87}"/>
              </a:ext>
            </a:extLst>
          </p:cNvPr>
          <p:cNvSpPr/>
          <p:nvPr/>
        </p:nvSpPr>
        <p:spPr>
          <a:xfrm>
            <a:off x="2278090" y="2428469"/>
            <a:ext cx="6974967" cy="1472411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281BBBA-0B99-45F6-AEB1-2CA705D904FB}"/>
              </a:ext>
            </a:extLst>
          </p:cNvPr>
          <p:cNvSpPr/>
          <p:nvPr/>
        </p:nvSpPr>
        <p:spPr>
          <a:xfrm>
            <a:off x="3581403" y="4874004"/>
            <a:ext cx="1535882" cy="343948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065AA6-D936-4A06-85AA-FB55DC4B5A9E}"/>
              </a:ext>
            </a:extLst>
          </p:cNvPr>
          <p:cNvSpPr/>
          <p:nvPr/>
        </p:nvSpPr>
        <p:spPr>
          <a:xfrm>
            <a:off x="2278090" y="4192994"/>
            <a:ext cx="2919242" cy="501621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象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CFD18DE-2C8C-4C8C-8FBD-51A4DF0E9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401" y="1028700"/>
            <a:ext cx="9303074" cy="601075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A13CEEE-F32B-44CD-9F6E-D6828CBE042F}"/>
              </a:ext>
            </a:extLst>
          </p:cNvPr>
          <p:cNvSpPr/>
          <p:nvPr/>
        </p:nvSpPr>
        <p:spPr>
          <a:xfrm>
            <a:off x="2202945" y="2206622"/>
            <a:ext cx="2335499" cy="440077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2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7" grpId="1" animBg="1"/>
      <p:bldP spid="16" grpId="0" animBg="1"/>
      <p:bldP spid="16" grpId="1" animBg="1"/>
      <p:bldP spid="20" grpId="0" animBg="1"/>
      <p:bldP spid="20" grpId="1" animBg="1"/>
      <p:bldP spid="13" grpId="0" animBg="1"/>
      <p:bldP spid="13" grpId="1" animBg="1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48</a:t>
            </a:fld>
            <a:endParaRPr lang="zh-CN" altLang="en-US"/>
          </a:p>
        </p:txBody>
      </p:sp>
      <p:sp>
        <p:nvSpPr>
          <p:cNvPr id="18" name="Freeform 52">
            <a:extLst>
              <a:ext uri="{FF2B5EF4-FFF2-40B4-BE49-F238E27FC236}">
                <a16:creationId xmlns:a16="http://schemas.microsoft.com/office/drawing/2014/main" id="{2BA397EC-E91F-43B8-8415-4CFDEAE607D8}"/>
              </a:ext>
            </a:extLst>
          </p:cNvPr>
          <p:cNvSpPr>
            <a:spLocks noEditPoints="1"/>
          </p:cNvSpPr>
          <p:nvPr/>
        </p:nvSpPr>
        <p:spPr bwMode="auto">
          <a:xfrm>
            <a:off x="9353184" y="2837931"/>
            <a:ext cx="617591" cy="664441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 dirty="0">
              <a:solidFill>
                <a:srgbClr val="262626"/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F43F7A7-4150-448E-8101-BF975FF6DD0E}"/>
              </a:ext>
            </a:extLst>
          </p:cNvPr>
          <p:cNvSpPr txBox="1"/>
          <p:nvPr/>
        </p:nvSpPr>
        <p:spPr>
          <a:xfrm>
            <a:off x="854725" y="2785046"/>
            <a:ext cx="1085827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我国科研评价常用核心期刊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F803AC1-0AFC-46D5-BB25-3E50227310DE}"/>
              </a:ext>
            </a:extLst>
          </p:cNvPr>
          <p:cNvSpPr txBox="1"/>
          <p:nvPr/>
        </p:nvSpPr>
        <p:spPr>
          <a:xfrm>
            <a:off x="2637524" y="1819405"/>
            <a:ext cx="171046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中文核心期刊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BB39C8F-4AA3-44C1-94A3-7F26DD3A8FF2}"/>
              </a:ext>
            </a:extLst>
          </p:cNvPr>
          <p:cNvSpPr txBox="1"/>
          <p:nvPr/>
        </p:nvSpPr>
        <p:spPr>
          <a:xfrm>
            <a:off x="2637524" y="4946749"/>
            <a:ext cx="171046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外文核心期刊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2CD7C46-1AEC-4962-A4B3-13BAC0B940A1}"/>
              </a:ext>
            </a:extLst>
          </p:cNvPr>
          <p:cNvSpPr txBox="1"/>
          <p:nvPr/>
        </p:nvSpPr>
        <p:spPr>
          <a:xfrm>
            <a:off x="4664788" y="1228238"/>
            <a:ext cx="600128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综合类：北大核心、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CSTPCD</a:t>
            </a:r>
            <a:r>
              <a:rPr lang="zh-CN" altLang="en-US" sz="16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zh-CN" altLang="en-US" sz="1600" b="0" i="0" dirty="0">
                <a:solidFill>
                  <a:schemeClr val="tx1"/>
                </a:solidFill>
                <a:effectLst/>
                <a:latin typeface="PingFang SC"/>
              </a:rPr>
              <a:t>中国科技论文统计源期刊</a:t>
            </a:r>
            <a:r>
              <a:rPr lang="zh-CN" altLang="en-US" sz="16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zh-CN" altLang="en-US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752C8D1-CD79-425A-A427-9F075E5126C8}"/>
              </a:ext>
            </a:extLst>
          </p:cNvPr>
          <p:cNvSpPr txBox="1"/>
          <p:nvPr/>
        </p:nvSpPr>
        <p:spPr>
          <a:xfrm>
            <a:off x="4664788" y="1819405"/>
            <a:ext cx="375648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社科类：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CSSCI</a:t>
            </a:r>
            <a:r>
              <a:rPr lang="zh-CN" altLang="en-US" sz="16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（南大核心）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A13E671-36F8-41ED-A298-BD33BEC24FEB}"/>
              </a:ext>
            </a:extLst>
          </p:cNvPr>
          <p:cNvSpPr txBox="1"/>
          <p:nvPr/>
        </p:nvSpPr>
        <p:spPr>
          <a:xfrm>
            <a:off x="4664788" y="2410571"/>
            <a:ext cx="442713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科技类：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CSCD</a:t>
            </a:r>
            <a:r>
              <a:rPr lang="zh-CN" altLang="en-US" sz="16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（中国科学引文数据库）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241FBB2-F037-410D-AB5F-FD070E372418}"/>
              </a:ext>
            </a:extLst>
          </p:cNvPr>
          <p:cNvSpPr txBox="1"/>
          <p:nvPr/>
        </p:nvSpPr>
        <p:spPr>
          <a:xfrm>
            <a:off x="4664788" y="4196021"/>
            <a:ext cx="200227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Web of Science 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40B5CAA-58C2-4AC7-9D60-34DDA90D07A3}"/>
              </a:ext>
            </a:extLst>
          </p:cNvPr>
          <p:cNvSpPr txBox="1"/>
          <p:nvPr/>
        </p:nvSpPr>
        <p:spPr>
          <a:xfrm>
            <a:off x="4664788" y="5704966"/>
            <a:ext cx="307904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工程类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&amp;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会议）：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EI</a:t>
            </a:r>
            <a:endParaRPr lang="zh-CN" altLang="en-US"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1B8B9CB-E2E0-4553-B20B-B5CCAB3EFD5F}"/>
              </a:ext>
            </a:extLst>
          </p:cNvPr>
          <p:cNvSpPr txBox="1"/>
          <p:nvPr/>
        </p:nvSpPr>
        <p:spPr>
          <a:xfrm>
            <a:off x="7591989" y="3487295"/>
            <a:ext cx="77273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58733D5-F46E-4790-A4EE-DC47CBE11C88}"/>
              </a:ext>
            </a:extLst>
          </p:cNvPr>
          <p:cNvSpPr txBox="1"/>
          <p:nvPr/>
        </p:nvSpPr>
        <p:spPr>
          <a:xfrm>
            <a:off x="7591989" y="4942269"/>
            <a:ext cx="77273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会议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1FA5BA2-B3A0-45E4-8F7C-862B5DB13186}"/>
              </a:ext>
            </a:extLst>
          </p:cNvPr>
          <p:cNvSpPr txBox="1"/>
          <p:nvPr/>
        </p:nvSpPr>
        <p:spPr>
          <a:xfrm>
            <a:off x="8714871" y="2991993"/>
            <a:ext cx="178279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科技类：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SCIE</a:t>
            </a:r>
            <a:endParaRPr lang="zh-CN" altLang="en-US"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6013C11-8927-4B8E-AAEE-D8BFE069BA34}"/>
              </a:ext>
            </a:extLst>
          </p:cNvPr>
          <p:cNvSpPr txBox="1"/>
          <p:nvPr/>
        </p:nvSpPr>
        <p:spPr>
          <a:xfrm>
            <a:off x="8714870" y="3487365"/>
            <a:ext cx="178279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社科类：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SSCI</a:t>
            </a:r>
            <a:endParaRPr lang="zh-CN" altLang="en-US"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B4133D0-B113-474D-ACB0-EC537EE97842}"/>
              </a:ext>
            </a:extLst>
          </p:cNvPr>
          <p:cNvSpPr txBox="1"/>
          <p:nvPr/>
        </p:nvSpPr>
        <p:spPr>
          <a:xfrm>
            <a:off x="8714324" y="3982737"/>
            <a:ext cx="257982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人文艺术类：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A&amp;HCI</a:t>
            </a:r>
            <a:endParaRPr lang="zh-CN" altLang="en-US"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5BC4B1D-7E5D-475F-B8F6-D9834D6BBD6E}"/>
              </a:ext>
            </a:extLst>
          </p:cNvPr>
          <p:cNvSpPr txBox="1"/>
          <p:nvPr/>
        </p:nvSpPr>
        <p:spPr>
          <a:xfrm>
            <a:off x="8714324" y="4659421"/>
            <a:ext cx="2084665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科技类：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CPCI-S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718D99C-BDC8-4E78-A9A6-761F601C0D78}"/>
              </a:ext>
            </a:extLst>
          </p:cNvPr>
          <p:cNvSpPr txBox="1"/>
          <p:nvPr/>
        </p:nvSpPr>
        <p:spPr>
          <a:xfrm>
            <a:off x="8714324" y="5233902"/>
            <a:ext cx="2360007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社科类：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CPCI-SSH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5" name="连接符: 肘形 4">
            <a:extLst>
              <a:ext uri="{FF2B5EF4-FFF2-40B4-BE49-F238E27FC236}">
                <a16:creationId xmlns:a16="http://schemas.microsoft.com/office/drawing/2014/main" id="{7E1BACED-38D9-480F-B407-B3DFA76C7CA7}"/>
              </a:ext>
            </a:extLst>
          </p:cNvPr>
          <p:cNvCxnSpPr>
            <a:stCxn id="27" idx="1"/>
            <a:endCxn id="29" idx="1"/>
          </p:cNvCxnSpPr>
          <p:nvPr/>
        </p:nvCxnSpPr>
        <p:spPr>
          <a:xfrm rot="10800000" flipV="1">
            <a:off x="4664788" y="1428292"/>
            <a:ext cx="12700" cy="1182333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A72297B-CEA7-4E38-A393-EB2C66EFF56F}"/>
              </a:ext>
            </a:extLst>
          </p:cNvPr>
          <p:cNvCxnSpPr>
            <a:stCxn id="22" idx="3"/>
            <a:endCxn id="28" idx="1"/>
          </p:cNvCxnSpPr>
          <p:nvPr/>
        </p:nvCxnSpPr>
        <p:spPr>
          <a:xfrm>
            <a:off x="4347990" y="2019460"/>
            <a:ext cx="3167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1D908E45-C893-4097-8812-AEA34BF052D9}"/>
              </a:ext>
            </a:extLst>
          </p:cNvPr>
          <p:cNvCxnSpPr>
            <a:stCxn id="22" idx="1"/>
            <a:endCxn id="23" idx="1"/>
          </p:cNvCxnSpPr>
          <p:nvPr/>
        </p:nvCxnSpPr>
        <p:spPr>
          <a:xfrm rot="10800000" flipV="1">
            <a:off x="2637524" y="2019460"/>
            <a:ext cx="12700" cy="3127344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B17FF7C8-71FD-4FE4-95B4-E268DD4F4BD7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940552" y="3446766"/>
            <a:ext cx="507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连接符: 肘形 48">
            <a:extLst>
              <a:ext uri="{FF2B5EF4-FFF2-40B4-BE49-F238E27FC236}">
                <a16:creationId xmlns:a16="http://schemas.microsoft.com/office/drawing/2014/main" id="{3C582F1C-C908-4880-99E7-94F51131930D}"/>
              </a:ext>
            </a:extLst>
          </p:cNvPr>
          <p:cNvCxnSpPr>
            <a:stCxn id="32" idx="1"/>
            <a:endCxn id="33" idx="1"/>
          </p:cNvCxnSpPr>
          <p:nvPr/>
        </p:nvCxnSpPr>
        <p:spPr>
          <a:xfrm rot="10800000" flipV="1">
            <a:off x="4664788" y="4396075"/>
            <a:ext cx="12700" cy="1508945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15A5B169-2281-4D38-B3D0-B3C77F958C96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4347990" y="5142324"/>
            <a:ext cx="107160" cy="4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连接符: 肘形 53">
            <a:extLst>
              <a:ext uri="{FF2B5EF4-FFF2-40B4-BE49-F238E27FC236}">
                <a16:creationId xmlns:a16="http://schemas.microsoft.com/office/drawing/2014/main" id="{726CDF44-9E47-44D5-B743-F53D270D44E4}"/>
              </a:ext>
            </a:extLst>
          </p:cNvPr>
          <p:cNvCxnSpPr>
            <a:stCxn id="35" idx="1"/>
            <a:endCxn id="36" idx="1"/>
          </p:cNvCxnSpPr>
          <p:nvPr/>
        </p:nvCxnSpPr>
        <p:spPr>
          <a:xfrm rot="10800000" flipV="1">
            <a:off x="7591989" y="3687350"/>
            <a:ext cx="12700" cy="1454974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850955D8-DF08-4FC4-B7EF-A669549D21BD}"/>
              </a:ext>
            </a:extLst>
          </p:cNvPr>
          <p:cNvCxnSpPr>
            <a:stCxn id="32" idx="3"/>
          </p:cNvCxnSpPr>
          <p:nvPr/>
        </p:nvCxnSpPr>
        <p:spPr>
          <a:xfrm flipV="1">
            <a:off x="6667066" y="4396075"/>
            <a:ext cx="70258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连接符: 肘形 57">
            <a:extLst>
              <a:ext uri="{FF2B5EF4-FFF2-40B4-BE49-F238E27FC236}">
                <a16:creationId xmlns:a16="http://schemas.microsoft.com/office/drawing/2014/main" id="{F7DD482D-4659-4A56-AA32-2C81B41653E9}"/>
              </a:ext>
            </a:extLst>
          </p:cNvPr>
          <p:cNvCxnSpPr>
            <a:stCxn id="38" idx="1"/>
            <a:endCxn id="41" idx="1"/>
          </p:cNvCxnSpPr>
          <p:nvPr/>
        </p:nvCxnSpPr>
        <p:spPr>
          <a:xfrm rot="10800000" flipV="1">
            <a:off x="8714325" y="3192048"/>
            <a:ext cx="547" cy="990744"/>
          </a:xfrm>
          <a:prstGeom prst="bentConnector3">
            <a:avLst>
              <a:gd name="adj1" fmla="val 4189159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连接符: 肘形 59">
            <a:extLst>
              <a:ext uri="{FF2B5EF4-FFF2-40B4-BE49-F238E27FC236}">
                <a16:creationId xmlns:a16="http://schemas.microsoft.com/office/drawing/2014/main" id="{D27AA9BC-44A0-4CDD-9F62-03D62A085974}"/>
              </a:ext>
            </a:extLst>
          </p:cNvPr>
          <p:cNvCxnSpPr>
            <a:stCxn id="43" idx="1"/>
            <a:endCxn id="44" idx="1"/>
          </p:cNvCxnSpPr>
          <p:nvPr/>
        </p:nvCxnSpPr>
        <p:spPr>
          <a:xfrm rot="10800000" flipV="1">
            <a:off x="8714324" y="4859475"/>
            <a:ext cx="12700" cy="574481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5C80EE7-0193-408A-965C-E378A6DA4001}"/>
              </a:ext>
            </a:extLst>
          </p:cNvPr>
          <p:cNvCxnSpPr>
            <a:stCxn id="35" idx="3"/>
            <a:endCxn id="39" idx="1"/>
          </p:cNvCxnSpPr>
          <p:nvPr/>
        </p:nvCxnSpPr>
        <p:spPr>
          <a:xfrm>
            <a:off x="8364727" y="3687350"/>
            <a:ext cx="350143" cy="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AF3E774C-F095-4374-A2E4-D851AF6F238D}"/>
              </a:ext>
            </a:extLst>
          </p:cNvPr>
          <p:cNvCxnSpPr>
            <a:stCxn id="36" idx="3"/>
          </p:cNvCxnSpPr>
          <p:nvPr/>
        </p:nvCxnSpPr>
        <p:spPr>
          <a:xfrm>
            <a:off x="8364727" y="5142324"/>
            <a:ext cx="1440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371DDC-A0D3-4365-B44A-1BDA22AE5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6" t="9739" r="7057"/>
          <a:stretch/>
        </p:blipFill>
        <p:spPr>
          <a:xfrm>
            <a:off x="669924" y="1645567"/>
            <a:ext cx="10850563" cy="353560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06B775E-B27F-4FBA-8DA7-98E632FC8295}"/>
              </a:ext>
            </a:extLst>
          </p:cNvPr>
          <p:cNvSpPr/>
          <p:nvPr/>
        </p:nvSpPr>
        <p:spPr>
          <a:xfrm>
            <a:off x="8979923" y="3977548"/>
            <a:ext cx="1200012" cy="440077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A2632B5-6757-4B56-B9AF-93F13A834CDE}"/>
              </a:ext>
            </a:extLst>
          </p:cNvPr>
          <p:cNvSpPr/>
          <p:nvPr/>
        </p:nvSpPr>
        <p:spPr>
          <a:xfrm>
            <a:off x="5139443" y="2172345"/>
            <a:ext cx="1200012" cy="440077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73BBF6-9D85-494E-BC93-67FB6A250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" y="1030468"/>
            <a:ext cx="5213006" cy="5181171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024C5637-F1A1-486E-B9E1-2DBF094CD5D5}"/>
              </a:ext>
            </a:extLst>
          </p:cNvPr>
          <p:cNvSpPr/>
          <p:nvPr/>
        </p:nvSpPr>
        <p:spPr>
          <a:xfrm>
            <a:off x="958666" y="1643799"/>
            <a:ext cx="1362057" cy="306535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B8A1EB2-662B-4C5C-BA96-BD1A0B2F6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173" y="1028700"/>
            <a:ext cx="6129500" cy="5181171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42" name="线形标注 2 2">
            <a:extLst>
              <a:ext uri="{FF2B5EF4-FFF2-40B4-BE49-F238E27FC236}">
                <a16:creationId xmlns:a16="http://schemas.microsoft.com/office/drawing/2014/main" id="{DCBB371E-CCD4-4AB5-BC45-3569210621F3}"/>
              </a:ext>
            </a:extLst>
          </p:cNvPr>
          <p:cNvSpPr/>
          <p:nvPr/>
        </p:nvSpPr>
        <p:spPr>
          <a:xfrm>
            <a:off x="7484401" y="2640893"/>
            <a:ext cx="1200011" cy="252000"/>
          </a:xfrm>
          <a:prstGeom prst="rect">
            <a:avLst/>
          </a:prstGeom>
          <a:solidFill>
            <a:srgbClr val="C00000"/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输入刊名查询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57F1994-67F9-4AE8-B9C0-D54FE02B8724}"/>
              </a:ext>
            </a:extLst>
          </p:cNvPr>
          <p:cNvSpPr/>
          <p:nvPr/>
        </p:nvSpPr>
        <p:spPr>
          <a:xfrm>
            <a:off x="7484401" y="2923485"/>
            <a:ext cx="2595756" cy="318987"/>
          </a:xfrm>
          <a:prstGeom prst="rect">
            <a:avLst/>
          </a:prstGeom>
          <a:noFill/>
          <a:ln w="3810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线形标注 2 2">
            <a:extLst>
              <a:ext uri="{FF2B5EF4-FFF2-40B4-BE49-F238E27FC236}">
                <a16:creationId xmlns:a16="http://schemas.microsoft.com/office/drawing/2014/main" id="{32B6F702-F941-462C-A2E5-6722D98DC34B}"/>
              </a:ext>
            </a:extLst>
          </p:cNvPr>
          <p:cNvSpPr/>
          <p:nvPr/>
        </p:nvSpPr>
        <p:spPr>
          <a:xfrm>
            <a:off x="8602780" y="776700"/>
            <a:ext cx="1477377" cy="252000"/>
          </a:xfrm>
          <a:prstGeom prst="rect">
            <a:avLst/>
          </a:prstGeom>
          <a:solidFill>
            <a:srgbClr val="C00000"/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下载核心期刊目录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9E2C4EB-047B-48FC-BC38-9F8CF75F4B1A}"/>
              </a:ext>
            </a:extLst>
          </p:cNvPr>
          <p:cNvSpPr/>
          <p:nvPr/>
        </p:nvSpPr>
        <p:spPr>
          <a:xfrm>
            <a:off x="8602780" y="1059292"/>
            <a:ext cx="465985" cy="318987"/>
          </a:xfrm>
          <a:prstGeom prst="rect">
            <a:avLst/>
          </a:prstGeom>
          <a:noFill/>
          <a:ln w="3810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2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40" grpId="1" animBg="1"/>
      <p:bldP spid="37" grpId="0" animBg="1"/>
      <p:bldP spid="42" grpId="0" animBg="1"/>
      <p:bldP spid="42" grpId="1" animBg="1"/>
      <p:bldP spid="45" grpId="0" animBg="1"/>
      <p:bldP spid="45" grpId="1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66D438-AD30-48F4-8D68-B780CD0A6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" b="10654"/>
          <a:stretch/>
        </p:blipFill>
        <p:spPr>
          <a:xfrm>
            <a:off x="0" y="14994"/>
            <a:ext cx="12187823" cy="74059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F0458E-318C-4AE5-A0EF-CDD26F997AD4}"/>
              </a:ext>
            </a:extLst>
          </p:cNvPr>
          <p:cNvSpPr/>
          <p:nvPr/>
        </p:nvSpPr>
        <p:spPr>
          <a:xfrm>
            <a:off x="-1" y="2119290"/>
            <a:ext cx="12187823" cy="266052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A02B7805-550F-4948-BF6A-9F724B5E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89" y="3001877"/>
            <a:ext cx="6758399" cy="895350"/>
          </a:xfrm>
        </p:spPr>
        <p:txBody>
          <a:bodyPr>
            <a:noAutofit/>
          </a:bodyPr>
          <a:lstStyle/>
          <a:p>
            <a:r>
              <a:rPr lang="zh-CN" altLang="en-US" sz="5400" dirty="0"/>
              <a:t>图书馆的馆藏与布局</a:t>
            </a: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FE3EA3E6-EF57-40F9-B502-68D65350156D}"/>
              </a:ext>
            </a:extLst>
          </p:cNvPr>
          <p:cNvSpPr/>
          <p:nvPr/>
        </p:nvSpPr>
        <p:spPr>
          <a:xfrm>
            <a:off x="2560320" y="2369552"/>
            <a:ext cx="2160000" cy="21600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10000" b="1" dirty="0">
                <a:ln w="22225">
                  <a:noFill/>
                  <a:prstDash val="solid"/>
                </a:ln>
                <a:solidFill>
                  <a:srgbClr val="21390B"/>
                </a:solidFill>
                <a:latin typeface="+mj-ea"/>
                <a:ea typeface="+mj-ea"/>
              </a:rPr>
              <a:t>01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647E09-E5A4-436E-BA35-EFCBC95B96D3}"/>
              </a:ext>
            </a:extLst>
          </p:cNvPr>
          <p:cNvCxnSpPr/>
          <p:nvPr/>
        </p:nvCxnSpPr>
        <p:spPr>
          <a:xfrm>
            <a:off x="4520936" y="2183674"/>
            <a:ext cx="0" cy="2490651"/>
          </a:xfrm>
          <a:prstGeom prst="line">
            <a:avLst/>
          </a:prstGeom>
          <a:ln w="12700">
            <a:solidFill>
              <a:srgbClr val="21390B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50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70AFA00-4C9E-46A3-87F7-8994DE208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16" y="1943518"/>
            <a:ext cx="6687765" cy="29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DD37DE-58D6-4A5D-9D0C-5987A7864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7" y="2028831"/>
            <a:ext cx="4789981" cy="263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线形标注 2 15">
            <a:extLst>
              <a:ext uri="{FF2B5EF4-FFF2-40B4-BE49-F238E27FC236}">
                <a16:creationId xmlns:a16="http://schemas.microsoft.com/office/drawing/2014/main" id="{2A432CF1-A395-42DA-A8F5-0140E5ABBD35}"/>
              </a:ext>
            </a:extLst>
          </p:cNvPr>
          <p:cNvSpPr/>
          <p:nvPr/>
        </p:nvSpPr>
        <p:spPr>
          <a:xfrm>
            <a:off x="1514248" y="3344131"/>
            <a:ext cx="2279038" cy="406387"/>
          </a:xfrm>
          <a:prstGeom prst="rect">
            <a:avLst/>
          </a:prstGeom>
          <a:solidFill>
            <a:srgbClr val="C00000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注册登录个人账号</a:t>
            </a:r>
          </a:p>
        </p:txBody>
      </p:sp>
      <p:sp>
        <p:nvSpPr>
          <p:cNvPr id="16" name="圆角矩形 8">
            <a:extLst>
              <a:ext uri="{FF2B5EF4-FFF2-40B4-BE49-F238E27FC236}">
                <a16:creationId xmlns:a16="http://schemas.microsoft.com/office/drawing/2014/main" id="{2D045718-1592-454E-A318-48015A7E6427}"/>
              </a:ext>
            </a:extLst>
          </p:cNvPr>
          <p:cNvSpPr/>
          <p:nvPr/>
        </p:nvSpPr>
        <p:spPr>
          <a:xfrm>
            <a:off x="2323584" y="3932665"/>
            <a:ext cx="660366" cy="4063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线形标注 2 19">
            <a:extLst>
              <a:ext uri="{FF2B5EF4-FFF2-40B4-BE49-F238E27FC236}">
                <a16:creationId xmlns:a16="http://schemas.microsoft.com/office/drawing/2014/main" id="{1CABE314-B453-48F8-BC3A-478647287498}"/>
              </a:ext>
            </a:extLst>
          </p:cNvPr>
          <p:cNvSpPr/>
          <p:nvPr/>
        </p:nvSpPr>
        <p:spPr>
          <a:xfrm>
            <a:off x="6100051" y="2768703"/>
            <a:ext cx="2279038" cy="406387"/>
          </a:xfrm>
          <a:prstGeom prst="rect">
            <a:avLst/>
          </a:prstGeom>
          <a:solidFill>
            <a:srgbClr val="C00000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下载核心期刊目录</a:t>
            </a:r>
          </a:p>
        </p:txBody>
      </p:sp>
      <p:sp>
        <p:nvSpPr>
          <p:cNvPr id="18" name="圆角矩形 14">
            <a:extLst>
              <a:ext uri="{FF2B5EF4-FFF2-40B4-BE49-F238E27FC236}">
                <a16:creationId xmlns:a16="http://schemas.microsoft.com/office/drawing/2014/main" id="{B4C55B86-2407-41E7-95A0-0156B69D763A}"/>
              </a:ext>
            </a:extLst>
          </p:cNvPr>
          <p:cNvSpPr/>
          <p:nvPr/>
        </p:nvSpPr>
        <p:spPr>
          <a:xfrm>
            <a:off x="5538334" y="3344132"/>
            <a:ext cx="3604853" cy="9949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9D3735CE-0FBD-4091-8CA3-EC93ED31DD45}"/>
              </a:ext>
            </a:extLst>
          </p:cNvPr>
          <p:cNvSpPr/>
          <p:nvPr/>
        </p:nvSpPr>
        <p:spPr>
          <a:xfrm>
            <a:off x="4781182" y="3323084"/>
            <a:ext cx="418877" cy="40638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92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0BD2CFD-6715-4C62-A0EB-C5999EA48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05" y="1341362"/>
            <a:ext cx="6511406" cy="4580849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51</a:t>
            </a:fld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06B775E-B27F-4FBA-8DA7-98E632FC8295}"/>
              </a:ext>
            </a:extLst>
          </p:cNvPr>
          <p:cNvSpPr/>
          <p:nvPr/>
        </p:nvSpPr>
        <p:spPr>
          <a:xfrm>
            <a:off x="8807737" y="5604383"/>
            <a:ext cx="1228047" cy="235975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73BBF6-9D85-494E-BC93-67FB6A250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" y="1343130"/>
            <a:ext cx="4471439" cy="4579081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024C5637-F1A1-486E-B9E1-2DBF094CD5D5}"/>
              </a:ext>
            </a:extLst>
          </p:cNvPr>
          <p:cNvSpPr/>
          <p:nvPr/>
        </p:nvSpPr>
        <p:spPr>
          <a:xfrm>
            <a:off x="864947" y="3377943"/>
            <a:ext cx="1362057" cy="306535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15524F-7C14-4452-A030-CF53EF8F9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19" y="1195352"/>
            <a:ext cx="5090616" cy="4872867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7DBF72A-1809-4395-A305-B7E94EC25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810" y="1195352"/>
            <a:ext cx="6844474" cy="4872867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457F1994-67F9-4AE8-B9C0-D54FE02B8724}"/>
              </a:ext>
            </a:extLst>
          </p:cNvPr>
          <p:cNvSpPr/>
          <p:nvPr/>
        </p:nvSpPr>
        <p:spPr>
          <a:xfrm>
            <a:off x="2279207" y="5574883"/>
            <a:ext cx="823854" cy="235974"/>
          </a:xfrm>
          <a:prstGeom prst="rect">
            <a:avLst/>
          </a:prstGeom>
          <a:noFill/>
          <a:ln w="3810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7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8FF30D-1176-4507-8CA5-E1EA6F86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1428155"/>
            <a:ext cx="10800586" cy="45373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E23BF2-4433-4717-A6FB-B43126469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824168"/>
            <a:ext cx="6051630" cy="574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6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4F58E5-3AAD-41BE-992C-9A11592C369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6" y="1130301"/>
            <a:ext cx="5240352" cy="2347892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C974DB-1008-46C6-A8B4-ABB7AF2C06E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69924" y="3536066"/>
            <a:ext cx="5240352" cy="2704397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DB3FE1-2733-4CE1-998F-4F9297138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04" y="1130301"/>
            <a:ext cx="5978311" cy="5110162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674E704-CF95-429F-8CED-612940D9F06D}"/>
              </a:ext>
            </a:extLst>
          </p:cNvPr>
          <p:cNvSpPr/>
          <p:nvPr/>
        </p:nvSpPr>
        <p:spPr>
          <a:xfrm>
            <a:off x="693073" y="4103419"/>
            <a:ext cx="840571" cy="2033856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7656648-8032-47F3-9921-B0813A95B520}"/>
              </a:ext>
            </a:extLst>
          </p:cNvPr>
          <p:cNvSpPr/>
          <p:nvPr/>
        </p:nvSpPr>
        <p:spPr>
          <a:xfrm>
            <a:off x="6241635" y="4953964"/>
            <a:ext cx="5831880" cy="1286499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55DF1B9-B492-48D9-BA5A-86C4543AA0B9}"/>
              </a:ext>
            </a:extLst>
          </p:cNvPr>
          <p:cNvSpPr/>
          <p:nvPr/>
        </p:nvSpPr>
        <p:spPr>
          <a:xfrm>
            <a:off x="10317422" y="1522071"/>
            <a:ext cx="1679737" cy="3032567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3FCB38A-7746-409B-AC8E-A6A886AEE2BC}"/>
              </a:ext>
            </a:extLst>
          </p:cNvPr>
          <p:cNvSpPr/>
          <p:nvPr/>
        </p:nvSpPr>
        <p:spPr>
          <a:xfrm>
            <a:off x="10104054" y="286213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47A832EC-338E-4657-BD4D-14555F5ACD0C}"/>
              </a:ext>
            </a:extLst>
          </p:cNvPr>
          <p:cNvSpPr/>
          <p:nvPr/>
        </p:nvSpPr>
        <p:spPr>
          <a:xfrm>
            <a:off x="9148687" y="4708264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8F708EC-B946-4B35-BD36-275F3616B869}"/>
              </a:ext>
            </a:extLst>
          </p:cNvPr>
          <p:cNvSpPr/>
          <p:nvPr/>
        </p:nvSpPr>
        <p:spPr>
          <a:xfrm>
            <a:off x="2890482" y="465464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1A3826-5AD4-49A0-9DBF-67B21799EA1A}"/>
              </a:ext>
            </a:extLst>
          </p:cNvPr>
          <p:cNvSpPr/>
          <p:nvPr/>
        </p:nvSpPr>
        <p:spPr>
          <a:xfrm>
            <a:off x="2586943" y="4859329"/>
            <a:ext cx="787078" cy="187233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11D59FE-851F-42E5-86B2-3A9A7F9851F4}"/>
              </a:ext>
            </a:extLst>
          </p:cNvPr>
          <p:cNvSpPr/>
          <p:nvPr/>
        </p:nvSpPr>
        <p:spPr>
          <a:xfrm>
            <a:off x="1023358" y="389448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584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1589261-AF01-4C58-9C92-14F47DB2D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49596"/>
            <a:ext cx="6046806" cy="5393803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1E26B3-1CC6-4DB9-8AFC-CBFC87C0A63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7034" y="2193403"/>
            <a:ext cx="5350738" cy="2394225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54</a:t>
            </a:fld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74E704-CF95-429F-8CED-612940D9F06D}"/>
              </a:ext>
            </a:extLst>
          </p:cNvPr>
          <p:cNvSpPr/>
          <p:nvPr/>
        </p:nvSpPr>
        <p:spPr>
          <a:xfrm>
            <a:off x="6096000" y="4019799"/>
            <a:ext cx="1213413" cy="1688605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7656648-8032-47F3-9921-B0813A95B520}"/>
              </a:ext>
            </a:extLst>
          </p:cNvPr>
          <p:cNvSpPr/>
          <p:nvPr/>
        </p:nvSpPr>
        <p:spPr>
          <a:xfrm>
            <a:off x="7425346" y="4479357"/>
            <a:ext cx="2818249" cy="266263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47A832EC-338E-4657-BD4D-14555F5ACD0C}"/>
              </a:ext>
            </a:extLst>
          </p:cNvPr>
          <p:cNvSpPr/>
          <p:nvPr/>
        </p:nvSpPr>
        <p:spPr>
          <a:xfrm>
            <a:off x="8660054" y="4238909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8F708EC-B946-4B35-BD36-275F3616B869}"/>
              </a:ext>
            </a:extLst>
          </p:cNvPr>
          <p:cNvSpPr/>
          <p:nvPr/>
        </p:nvSpPr>
        <p:spPr>
          <a:xfrm>
            <a:off x="2487731" y="336819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1A3826-5AD4-49A0-9DBF-67B21799EA1A}"/>
              </a:ext>
            </a:extLst>
          </p:cNvPr>
          <p:cNvSpPr/>
          <p:nvPr/>
        </p:nvSpPr>
        <p:spPr>
          <a:xfrm>
            <a:off x="2327281" y="3602405"/>
            <a:ext cx="500901" cy="254085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11D59FE-851F-42E5-86B2-3A9A7F9851F4}"/>
              </a:ext>
            </a:extLst>
          </p:cNvPr>
          <p:cNvSpPr/>
          <p:nvPr/>
        </p:nvSpPr>
        <p:spPr>
          <a:xfrm>
            <a:off x="6612706" y="377935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323986E-8178-4D1B-A555-F7BC7EDB7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58" y="1149596"/>
            <a:ext cx="5854127" cy="5384771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55DF1B9-B492-48D9-BA5A-86C4543AA0B9}"/>
              </a:ext>
            </a:extLst>
          </p:cNvPr>
          <p:cNvSpPr/>
          <p:nvPr/>
        </p:nvSpPr>
        <p:spPr>
          <a:xfrm>
            <a:off x="1352185" y="1566021"/>
            <a:ext cx="4695587" cy="693431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3FCB38A-7746-409B-AC8E-A6A886AEE2BC}"/>
              </a:ext>
            </a:extLst>
          </p:cNvPr>
          <p:cNvSpPr/>
          <p:nvPr/>
        </p:nvSpPr>
        <p:spPr>
          <a:xfrm>
            <a:off x="3282403" y="134105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8AFAB4E-9993-4D74-8F35-30E608DC2C93}"/>
              </a:ext>
            </a:extLst>
          </p:cNvPr>
          <p:cNvSpPr/>
          <p:nvPr/>
        </p:nvSpPr>
        <p:spPr>
          <a:xfrm>
            <a:off x="193646" y="3495265"/>
            <a:ext cx="3268758" cy="3048134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EBB6563-98CD-4FF4-95EC-4EB5BA3F65ED}"/>
              </a:ext>
            </a:extLst>
          </p:cNvPr>
          <p:cNvSpPr/>
          <p:nvPr/>
        </p:nvSpPr>
        <p:spPr>
          <a:xfrm>
            <a:off x="1648025" y="3243540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64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7" grpId="0" animBg="1"/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66D438-AD30-48F4-8D68-B780CD0A6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" b="10654"/>
          <a:stretch/>
        </p:blipFill>
        <p:spPr>
          <a:xfrm>
            <a:off x="0" y="14994"/>
            <a:ext cx="12187823" cy="74059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F0458E-318C-4AE5-A0EF-CDD26F997AD4}"/>
              </a:ext>
            </a:extLst>
          </p:cNvPr>
          <p:cNvSpPr/>
          <p:nvPr/>
        </p:nvSpPr>
        <p:spPr>
          <a:xfrm>
            <a:off x="-1" y="2119290"/>
            <a:ext cx="12187823" cy="266052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A02B7805-550F-4948-BF6A-9F724B5E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89" y="3001877"/>
            <a:ext cx="7133424" cy="895350"/>
          </a:xfrm>
        </p:spPr>
        <p:txBody>
          <a:bodyPr>
            <a:noAutofit/>
          </a:bodyPr>
          <a:lstStyle/>
          <a:p>
            <a:r>
              <a:rPr lang="zh-CN" altLang="en-US" sz="5400" dirty="0"/>
              <a:t>图书馆的规则和礼仪</a:t>
            </a: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FE3EA3E6-EF57-40F9-B502-68D65350156D}"/>
              </a:ext>
            </a:extLst>
          </p:cNvPr>
          <p:cNvSpPr/>
          <p:nvPr/>
        </p:nvSpPr>
        <p:spPr>
          <a:xfrm>
            <a:off x="2560320" y="2369552"/>
            <a:ext cx="2160000" cy="21600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10000" b="1" dirty="0">
                <a:ln w="22225">
                  <a:noFill/>
                  <a:prstDash val="solid"/>
                </a:ln>
                <a:solidFill>
                  <a:srgbClr val="21390B"/>
                </a:solidFill>
                <a:latin typeface="+mj-ea"/>
                <a:ea typeface="+mj-ea"/>
              </a:rPr>
              <a:t>04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647E09-E5A4-436E-BA35-EFCBC95B96D3}"/>
              </a:ext>
            </a:extLst>
          </p:cNvPr>
          <p:cNvCxnSpPr/>
          <p:nvPr/>
        </p:nvCxnSpPr>
        <p:spPr>
          <a:xfrm>
            <a:off x="4520936" y="2183674"/>
            <a:ext cx="0" cy="2490651"/>
          </a:xfrm>
          <a:prstGeom prst="line">
            <a:avLst/>
          </a:prstGeom>
          <a:ln w="12700">
            <a:solidFill>
              <a:srgbClr val="21390B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662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图书馆的规则和礼仪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56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FA88266-461E-4DE6-9798-59356B11AEC6}"/>
              </a:ext>
            </a:extLst>
          </p:cNvPr>
          <p:cNvSpPr txBox="1"/>
          <p:nvPr/>
        </p:nvSpPr>
        <p:spPr>
          <a:xfrm>
            <a:off x="2552218" y="1324082"/>
            <a:ext cx="6116854" cy="383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爱护</a:t>
            </a:r>
            <a:r>
              <a:rPr lang="zh-CN" altLang="en-US" sz="3600" b="1" dirty="0">
                <a:latin typeface="+mn-ea"/>
              </a:rPr>
              <a:t>图书</a:t>
            </a:r>
            <a:r>
              <a:rPr lang="zh-CN" altLang="en-US" sz="2000" b="1" dirty="0">
                <a:latin typeface="+mn-ea"/>
              </a:rPr>
              <a:t>，</a:t>
            </a:r>
            <a:r>
              <a:rPr lang="zh-CN" altLang="en-US" sz="4000" b="1" dirty="0">
                <a:solidFill>
                  <a:srgbClr val="672445"/>
                </a:solidFill>
                <a:latin typeface="+mn-ea"/>
              </a:rPr>
              <a:t> 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遵守</a:t>
            </a:r>
            <a:r>
              <a:rPr lang="zh-CN" altLang="en-US" sz="3600" b="1" dirty="0">
                <a:latin typeface="+mn-ea"/>
              </a:rPr>
              <a:t>借阅规则</a:t>
            </a:r>
            <a:endParaRPr lang="en-US" altLang="zh-CN" sz="3600" b="1" dirty="0">
              <a:latin typeface="+mn-ea"/>
            </a:endParaRPr>
          </a:p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zh-CN" altLang="en-US" sz="3600" b="1" dirty="0">
                <a:latin typeface="+mn-ea"/>
              </a:rPr>
              <a:t>行为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端庄</a:t>
            </a:r>
            <a:r>
              <a:rPr lang="zh-CN" altLang="en-US" sz="4000" b="1" dirty="0">
                <a:solidFill>
                  <a:srgbClr val="672445"/>
                </a:solidFill>
                <a:latin typeface="+mn-ea"/>
              </a:rPr>
              <a:t>、</a:t>
            </a:r>
            <a:r>
              <a:rPr lang="zh-CN" altLang="en-US" sz="3600" b="1" dirty="0">
                <a:latin typeface="+mn-ea"/>
              </a:rPr>
              <a:t>举止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文明</a:t>
            </a:r>
            <a:endParaRPr lang="en-US" altLang="zh-CN" sz="4000" b="1" dirty="0">
              <a:solidFill>
                <a:srgbClr val="F08A51"/>
              </a:solidFill>
              <a:latin typeface="+mn-ea"/>
            </a:endParaRPr>
          </a:p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zh-CN" altLang="en-US" sz="3600" b="1" dirty="0">
                <a:latin typeface="+mn-ea"/>
              </a:rPr>
              <a:t>保持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安静</a:t>
            </a:r>
            <a:r>
              <a:rPr lang="zh-CN" altLang="en-US" sz="4000" b="1" dirty="0">
                <a:solidFill>
                  <a:srgbClr val="672445"/>
                </a:solidFill>
                <a:latin typeface="+mn-ea"/>
              </a:rPr>
              <a:t>、</a:t>
            </a:r>
            <a:r>
              <a:rPr lang="zh-CN" altLang="en-US" sz="3600" b="1" dirty="0">
                <a:latin typeface="+mn-ea"/>
              </a:rPr>
              <a:t>手机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静音</a:t>
            </a:r>
            <a:endParaRPr lang="en-US" altLang="zh-CN" sz="4000" b="1" dirty="0">
              <a:solidFill>
                <a:srgbClr val="F08A51"/>
              </a:solidFill>
              <a:latin typeface="+mn-ea"/>
            </a:endParaRPr>
          </a:p>
          <a:p>
            <a:pPr algn="just">
              <a:lnSpc>
                <a:spcPct val="135000"/>
              </a:lnSpc>
              <a:spcBef>
                <a:spcPct val="50000"/>
              </a:spcBef>
            </a:pPr>
            <a:endParaRPr lang="zh-CN" altLang="en-US" sz="2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CC20F40-54C5-4B5C-8DDF-6025496C7926}"/>
              </a:ext>
            </a:extLst>
          </p:cNvPr>
          <p:cNvSpPr txBox="1"/>
          <p:nvPr/>
        </p:nvSpPr>
        <p:spPr>
          <a:xfrm>
            <a:off x="2289035" y="4919764"/>
            <a:ext cx="859615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zh-CN" altLang="en-US" sz="2400" b="1" dirty="0">
                <a:latin typeface="+mn-ea"/>
              </a:rPr>
              <a:t>阅览室内，阅毕图书请放书车上，不要放书架上</a:t>
            </a:r>
            <a:endParaRPr kumimoji="1" lang="en-US" altLang="zh-CN" sz="2400" b="1" dirty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zh-CN" altLang="en-US" sz="2400" b="1" dirty="0">
                <a:latin typeface="+mn-ea"/>
              </a:rPr>
              <a:t>看管好自己的随身物品，尤其是贵重物品。请勿将手机、笔记本等电子设备（在无人看管的情况下）随意丢在一边充电。 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537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9BE6877-C54E-446A-A409-DF53FB410C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97" y="1276936"/>
            <a:ext cx="5582844" cy="514074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图书馆的规则和礼仪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6591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57</a:t>
            </a:fld>
            <a:endParaRPr lang="zh-CN" altLang="en-US"/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3D0871FE-3646-45D9-AEC3-0551049FE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397" y="1900202"/>
            <a:ext cx="7558645" cy="38942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sym typeface="Wingdings 2"/>
              </a:rPr>
              <a:t>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图书馆禁带不能封口的饮料、零食和盒饭；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sym typeface="Wingdings 2"/>
              </a:rPr>
              <a:t>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图书馆内请勿大声喧哗；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sym typeface="Wingdings 2"/>
              </a:rPr>
              <a:t>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图书馆自习区禁止占座；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sym typeface="Wingdings 2"/>
              </a:rPr>
              <a:t>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图书馆内禁止吸烟；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V"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图书馆内禁止乱扔垃圾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!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V"/>
              <a:defRPr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……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9894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2EA4C-D9AF-460E-96BD-4CB408B9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95" y="284159"/>
            <a:ext cx="3942305" cy="7039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EAFEB2-1DD2-46E0-BB1F-1D8EF54A5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7" b="23683"/>
          <a:stretch/>
        </p:blipFill>
        <p:spPr>
          <a:xfrm>
            <a:off x="7491" y="0"/>
            <a:ext cx="12192000" cy="3429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C13570E-5AFE-40DD-ABF8-18E0412BC11A}"/>
              </a:ext>
            </a:extLst>
          </p:cNvPr>
          <p:cNvSpPr/>
          <p:nvPr/>
        </p:nvSpPr>
        <p:spPr>
          <a:xfrm>
            <a:off x="1276864" y="4136407"/>
            <a:ext cx="9575301" cy="14465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21390B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THANKS</a:t>
            </a:r>
            <a:r>
              <a:rPr lang="zh-CN" altLang="en-US" sz="8800" b="1" dirty="0">
                <a:solidFill>
                  <a:srgbClr val="21390B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！</a:t>
            </a:r>
            <a:endParaRPr lang="zh-CN" altLang="en-US" sz="3600" b="1" dirty="0">
              <a:solidFill>
                <a:srgbClr val="21390B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DBD3C2E-E1E6-49EC-BAFD-92A98AD2A409}"/>
              </a:ext>
            </a:extLst>
          </p:cNvPr>
          <p:cNvSpPr/>
          <p:nvPr/>
        </p:nvSpPr>
        <p:spPr>
          <a:xfrm>
            <a:off x="234" y="2408663"/>
            <a:ext cx="12162504" cy="1020337"/>
          </a:xfrm>
          <a:prstGeom prst="rect">
            <a:avLst/>
          </a:prstGeom>
          <a:solidFill>
            <a:srgbClr val="1D5440">
              <a:alpha val="5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3">
            <a:extLst>
              <a:ext uri="{FF2B5EF4-FFF2-40B4-BE49-F238E27FC236}">
                <a16:creationId xmlns:a16="http://schemas.microsoft.com/office/drawing/2014/main" id="{E5A0DFB8-04B4-45C4-98B4-0BB259C088EC}"/>
              </a:ext>
            </a:extLst>
          </p:cNvPr>
          <p:cNvSpPr txBox="1">
            <a:spLocks/>
          </p:cNvSpPr>
          <p:nvPr/>
        </p:nvSpPr>
        <p:spPr>
          <a:xfrm>
            <a:off x="2517426" y="2228563"/>
            <a:ext cx="5977617" cy="1200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欢迎加入图书馆！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850865-0E94-4166-8E36-121D21B8A82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" y="926322"/>
            <a:ext cx="2502678" cy="25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2430C0-F904-45F0-BEA7-0137DD74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62BFC-7F94-4386-AE29-081F392E4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7702D5B-CD09-4EDF-92EE-9A568946FAF8}"/>
              </a:ext>
            </a:extLst>
          </p:cNvPr>
          <p:cNvGrpSpPr/>
          <p:nvPr/>
        </p:nvGrpSpPr>
        <p:grpSpPr>
          <a:xfrm>
            <a:off x="0" y="-61231"/>
            <a:ext cx="8719728" cy="6980462"/>
            <a:chOff x="0" y="-122463"/>
            <a:chExt cx="8719728" cy="6980462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B0B889-D305-46D1-AC5E-295F97EF21C8}"/>
                </a:ext>
              </a:extLst>
            </p:cNvPr>
            <p:cNvGrpSpPr/>
            <p:nvPr/>
          </p:nvGrpSpPr>
          <p:grpSpPr>
            <a:xfrm>
              <a:off x="0" y="-122463"/>
              <a:ext cx="8112007" cy="6858000"/>
              <a:chOff x="1735018" y="-122463"/>
              <a:chExt cx="8112007" cy="6858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05F35F78-27D4-49B5-A916-672CD474E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970"/>
              <a:stretch/>
            </p:blipFill>
            <p:spPr>
              <a:xfrm>
                <a:off x="1735018" y="-122463"/>
                <a:ext cx="8112007" cy="6858000"/>
              </a:xfrm>
              <a:prstGeom prst="rect">
                <a:avLst/>
              </a:prstGeom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713C7EE-4BBA-4B9F-9289-F2EBE49E1E25}"/>
                  </a:ext>
                </a:extLst>
              </p:cNvPr>
              <p:cNvSpPr/>
              <p:nvPr/>
            </p:nvSpPr>
            <p:spPr>
              <a:xfrm>
                <a:off x="1900238" y="385763"/>
                <a:ext cx="1943100" cy="6429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961AEAB-BD45-4EB1-870A-BB9A24AE2FBF}"/>
                  </a:ext>
                </a:extLst>
              </p:cNvPr>
              <p:cNvSpPr/>
              <p:nvPr/>
            </p:nvSpPr>
            <p:spPr>
              <a:xfrm>
                <a:off x="1735018" y="5672137"/>
                <a:ext cx="3408481" cy="800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8419D92-570D-416A-B466-FFD09BBA57DC}"/>
                </a:ext>
              </a:extLst>
            </p:cNvPr>
            <p:cNvSpPr/>
            <p:nvPr/>
          </p:nvSpPr>
          <p:spPr>
            <a:xfrm>
              <a:off x="6621805" y="6161369"/>
              <a:ext cx="2097923" cy="6966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EC99B52-401C-4351-9C0E-9472707207B3}"/>
              </a:ext>
            </a:extLst>
          </p:cNvPr>
          <p:cNvCxnSpPr/>
          <p:nvPr/>
        </p:nvCxnSpPr>
        <p:spPr>
          <a:xfrm>
            <a:off x="5341257" y="6023429"/>
            <a:ext cx="2770750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6FC017B-5D5E-4FFF-9FC7-407EE48EBFDA}"/>
              </a:ext>
            </a:extLst>
          </p:cNvPr>
          <p:cNvCxnSpPr>
            <a:cxnSpLocks/>
          </p:cNvCxnSpPr>
          <p:nvPr/>
        </p:nvCxnSpPr>
        <p:spPr>
          <a:xfrm>
            <a:off x="6219371" y="2286000"/>
            <a:ext cx="1892636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7A4FC4C5-6097-4E73-A78B-9F4B59F05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4"/>
          <a:stretch/>
        </p:blipFill>
        <p:spPr>
          <a:xfrm>
            <a:off x="8112007" y="3999935"/>
            <a:ext cx="3866260" cy="2561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E39037-27B2-442D-85B3-D3528ED93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7843" r="4107"/>
          <a:stretch/>
        </p:blipFill>
        <p:spPr>
          <a:xfrm>
            <a:off x="8133432" y="742859"/>
            <a:ext cx="3893348" cy="2400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D88B891E-846F-4870-AD00-93FA1DB80DDF}"/>
              </a:ext>
            </a:extLst>
          </p:cNvPr>
          <p:cNvSpPr/>
          <p:nvPr/>
        </p:nvSpPr>
        <p:spPr>
          <a:xfrm>
            <a:off x="5847581" y="1943175"/>
            <a:ext cx="538705" cy="534158"/>
          </a:xfrm>
          <a:prstGeom prst="star5">
            <a:avLst/>
          </a:prstGeom>
          <a:solidFill>
            <a:srgbClr val="FFFF00"/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星形: 五角 22">
            <a:extLst>
              <a:ext uri="{FF2B5EF4-FFF2-40B4-BE49-F238E27FC236}">
                <a16:creationId xmlns:a16="http://schemas.microsoft.com/office/drawing/2014/main" id="{9CF33731-843E-4C47-914F-9733FFDDF7BE}"/>
              </a:ext>
            </a:extLst>
          </p:cNvPr>
          <p:cNvSpPr/>
          <p:nvPr/>
        </p:nvSpPr>
        <p:spPr>
          <a:xfrm>
            <a:off x="4898683" y="5672137"/>
            <a:ext cx="538705" cy="534158"/>
          </a:xfrm>
          <a:prstGeom prst="star5">
            <a:avLst/>
          </a:prstGeom>
          <a:solidFill>
            <a:srgbClr val="FFFF00"/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7CF440D-E387-4706-8CE7-AA4A76A25090}"/>
              </a:ext>
            </a:extLst>
          </p:cNvPr>
          <p:cNvSpPr txBox="1"/>
          <p:nvPr/>
        </p:nvSpPr>
        <p:spPr>
          <a:xfrm>
            <a:off x="1774518" y="1287930"/>
            <a:ext cx="258534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3200" b="1" dirty="0">
                <a:ln/>
                <a:solidFill>
                  <a:schemeClr val="accent3"/>
                </a:solidFill>
              </a:rPr>
              <a:t>校园平面图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7757BE-AA5C-4BB9-9706-7F61DF8A2CA7}"/>
              </a:ext>
            </a:extLst>
          </p:cNvPr>
          <p:cNvSpPr txBox="1"/>
          <p:nvPr/>
        </p:nvSpPr>
        <p:spPr>
          <a:xfrm>
            <a:off x="8876736" y="285286"/>
            <a:ext cx="233680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400" b="1" dirty="0">
                <a:ln/>
                <a:solidFill>
                  <a:srgbClr val="21390B"/>
                </a:solidFill>
              </a:rPr>
              <a:t>图书馆总馆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5472F0A-0DE8-4E75-9D8B-B28E5D915C4A}"/>
              </a:ext>
            </a:extLst>
          </p:cNvPr>
          <p:cNvSpPr txBox="1"/>
          <p:nvPr/>
        </p:nvSpPr>
        <p:spPr>
          <a:xfrm>
            <a:off x="8787705" y="3573795"/>
            <a:ext cx="233680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400" b="1" dirty="0">
                <a:ln/>
                <a:solidFill>
                  <a:srgbClr val="21390B"/>
                </a:solidFill>
              </a:rPr>
              <a:t>文华苑分馆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661B0B5-9D60-4943-9829-8B62891D4AEE}"/>
              </a:ext>
            </a:extLst>
          </p:cNvPr>
          <p:cNvGrpSpPr/>
          <p:nvPr/>
        </p:nvGrpSpPr>
        <p:grpSpPr>
          <a:xfrm>
            <a:off x="79827" y="-61231"/>
            <a:ext cx="8035354" cy="6917235"/>
            <a:chOff x="138328" y="-25382"/>
            <a:chExt cx="8035354" cy="6917235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31312FD-D4C8-4574-8464-2DC9240564E1}"/>
                </a:ext>
              </a:extLst>
            </p:cNvPr>
            <p:cNvSpPr/>
            <p:nvPr/>
          </p:nvSpPr>
          <p:spPr>
            <a:xfrm>
              <a:off x="138328" y="-25382"/>
              <a:ext cx="8035354" cy="6917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6817AE0-2204-4D1A-ABA1-E7B8A6141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51" b="18413"/>
            <a:stretch/>
          </p:blipFill>
          <p:spPr>
            <a:xfrm>
              <a:off x="2166081" y="778708"/>
              <a:ext cx="4730607" cy="6023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495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69FF31D-3FD8-469A-8DCE-D9556B5C43F9}"/>
              </a:ext>
            </a:extLst>
          </p:cNvPr>
          <p:cNvSpPr/>
          <p:nvPr/>
        </p:nvSpPr>
        <p:spPr>
          <a:xfrm>
            <a:off x="4680747" y="1197829"/>
            <a:ext cx="2782709" cy="5660170"/>
          </a:xfrm>
          <a:prstGeom prst="rect">
            <a:avLst/>
          </a:prstGeom>
          <a:solidFill>
            <a:srgbClr val="FFC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2FA63F0B-66B0-4E91-966C-AFECA52F7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4"/>
          <a:stretch/>
        </p:blipFill>
        <p:spPr>
          <a:xfrm>
            <a:off x="7592472" y="1197829"/>
            <a:ext cx="3423280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文本框 8">
            <a:extLst>
              <a:ext uri="{FF2B5EF4-FFF2-40B4-BE49-F238E27FC236}">
                <a16:creationId xmlns:a16="http://schemas.microsoft.com/office/drawing/2014/main" id="{6AAD1E95-F954-4DFF-8AF7-F044C44C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364" y="1709130"/>
            <a:ext cx="21669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6600" b="1" dirty="0"/>
              <a:t>2</a:t>
            </a:r>
            <a:r>
              <a:rPr lang="zh-CN" altLang="en-US" dirty="0"/>
              <a:t>个馆舍</a:t>
            </a:r>
          </a:p>
        </p:txBody>
      </p:sp>
      <p:sp>
        <p:nvSpPr>
          <p:cNvPr id="55" name="文本框 9">
            <a:extLst>
              <a:ext uri="{FF2B5EF4-FFF2-40B4-BE49-F238E27FC236}">
                <a16:creationId xmlns:a16="http://schemas.microsoft.com/office/drawing/2014/main" id="{6840EF76-E150-4F8D-A9A0-900C14B13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419" y="3291583"/>
            <a:ext cx="28535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dirty="0"/>
              <a:t>3</a:t>
            </a:r>
            <a:r>
              <a:rPr lang="en-US" altLang="zh-CN" sz="6600" dirty="0"/>
              <a:t>.</a:t>
            </a:r>
            <a:r>
              <a:rPr lang="en-US" altLang="zh-CN" sz="2400" dirty="0"/>
              <a:t>3</a:t>
            </a:r>
            <a:r>
              <a:rPr lang="zh-CN" altLang="en-US" sz="2400" dirty="0"/>
              <a:t>万平方米</a:t>
            </a:r>
          </a:p>
        </p:txBody>
      </p:sp>
      <p:sp>
        <p:nvSpPr>
          <p:cNvPr id="56" name="文本框 9">
            <a:extLst>
              <a:ext uri="{FF2B5EF4-FFF2-40B4-BE49-F238E27FC236}">
                <a16:creationId xmlns:a16="http://schemas.microsoft.com/office/drawing/2014/main" id="{958673AF-FD27-4CF6-8EF2-CFFCF7D40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558" y="5246515"/>
            <a:ext cx="306854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/>
              <a:t>3500</a:t>
            </a:r>
            <a:r>
              <a:rPr lang="zh-CN" altLang="en-US" dirty="0"/>
              <a:t>座位</a:t>
            </a:r>
          </a:p>
        </p:txBody>
      </p:sp>
      <p:sp>
        <p:nvSpPr>
          <p:cNvPr id="58" name="文本框 9">
            <a:extLst>
              <a:ext uri="{FF2B5EF4-FFF2-40B4-BE49-F238E27FC236}">
                <a16:creationId xmlns:a16="http://schemas.microsoft.com/office/drawing/2014/main" id="{4F3157AF-1444-44C5-BF54-5454E4A2B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845" y="3291583"/>
            <a:ext cx="28535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dirty="0"/>
              <a:t>0</a:t>
            </a:r>
            <a:r>
              <a:rPr lang="en-US" altLang="zh-CN" sz="6600" dirty="0"/>
              <a:t>.</a:t>
            </a:r>
            <a:r>
              <a:rPr lang="en-US" altLang="zh-CN" sz="2400" dirty="0"/>
              <a:t>23</a:t>
            </a:r>
            <a:r>
              <a:rPr lang="zh-CN" altLang="en-US" sz="2400" dirty="0"/>
              <a:t>万平方米</a:t>
            </a:r>
          </a:p>
        </p:txBody>
      </p:sp>
      <p:sp>
        <p:nvSpPr>
          <p:cNvPr id="59" name="文本框 9">
            <a:extLst>
              <a:ext uri="{FF2B5EF4-FFF2-40B4-BE49-F238E27FC236}">
                <a16:creationId xmlns:a16="http://schemas.microsoft.com/office/drawing/2014/main" id="{DDE30904-7161-4D94-AC78-1355B54F6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065" y="3477190"/>
            <a:ext cx="28535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/>
              <a:t>3.</a:t>
            </a:r>
            <a:r>
              <a:rPr lang="en-US" altLang="zh-CN" dirty="0"/>
              <a:t>51</a:t>
            </a:r>
            <a:r>
              <a:rPr lang="zh-CN" altLang="en-US" dirty="0"/>
              <a:t>万平方米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FAFF62-54EF-4A38-8FF6-78AD019642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6"/>
          <a:stretch/>
        </p:blipFill>
        <p:spPr>
          <a:xfrm>
            <a:off x="843478" y="4399579"/>
            <a:ext cx="3423280" cy="210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C78444-1A08-443E-A2B0-8BB91B703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846429" y="1196334"/>
            <a:ext cx="3615524" cy="243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372DCF-E7DD-423D-8389-4D5A0A6F8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66" y="4399579"/>
            <a:ext cx="3295586" cy="226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A8A05F0-659D-4025-8B3A-372251234E0D}"/>
              </a:ext>
            </a:extLst>
          </p:cNvPr>
          <p:cNvSpPr txBox="1"/>
          <p:nvPr/>
        </p:nvSpPr>
        <p:spPr>
          <a:xfrm>
            <a:off x="1386717" y="1375311"/>
            <a:ext cx="233680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400" b="1" dirty="0">
                <a:ln/>
                <a:solidFill>
                  <a:srgbClr val="21390B"/>
                </a:solidFill>
              </a:rPr>
              <a:t>图书馆总馆</a:t>
            </a:r>
          </a:p>
        </p:txBody>
      </p:sp>
    </p:spTree>
    <p:extLst>
      <p:ext uri="{BB962C8B-B14F-4D97-AF65-F5344CB8AC3E}">
        <p14:creationId xmlns:p14="http://schemas.microsoft.com/office/powerpoint/2010/main" val="199209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1C7E814-902B-43C8-82C5-C9C71CFD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8140"/>
            <a:ext cx="4785190" cy="33145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BA1B5E-B205-4D0B-9235-D8E4E4C5D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4" y="1808140"/>
            <a:ext cx="5426075" cy="33145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743030A-CEAD-457A-BFF6-164582DF6ECB}"/>
              </a:ext>
            </a:extLst>
          </p:cNvPr>
          <p:cNvSpPr txBox="1"/>
          <p:nvPr/>
        </p:nvSpPr>
        <p:spPr>
          <a:xfrm>
            <a:off x="2871500" y="5122711"/>
            <a:ext cx="102292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1400" dirty="0">
                <a:ln/>
                <a:solidFill>
                  <a:srgbClr val="21390B"/>
                </a:solidFill>
              </a:rPr>
              <a:t>理工楼群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357D16-870A-49DC-827F-9EC61F065EA9}"/>
              </a:ext>
            </a:extLst>
          </p:cNvPr>
          <p:cNvSpPr txBox="1"/>
          <p:nvPr/>
        </p:nvSpPr>
        <p:spPr>
          <a:xfrm>
            <a:off x="7626123" y="5122711"/>
            <a:ext cx="172494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1400" dirty="0">
                <a:ln/>
                <a:solidFill>
                  <a:srgbClr val="21390B"/>
                </a:solidFill>
              </a:rPr>
              <a:t>图书馆和档案馆</a:t>
            </a:r>
          </a:p>
        </p:txBody>
      </p:sp>
    </p:spTree>
    <p:extLst>
      <p:ext uri="{BB962C8B-B14F-4D97-AF65-F5344CB8AC3E}">
        <p14:creationId xmlns:p14="http://schemas.microsoft.com/office/powerpoint/2010/main" val="29415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87ABDF-6F70-4C02-B755-71427281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42" y="1571105"/>
            <a:ext cx="7531095" cy="423624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总馆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7E51A9B5-BD7C-495F-B694-8D79A3A836B5}"/>
              </a:ext>
            </a:extLst>
          </p:cNvPr>
          <p:cNvSpPr txBox="1"/>
          <p:nvPr/>
        </p:nvSpPr>
        <p:spPr>
          <a:xfrm>
            <a:off x="7015294" y="3200977"/>
            <a:ext cx="48005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纸质图书</a:t>
            </a:r>
            <a:r>
              <a:rPr lang="en-US" altLang="zh-CN" sz="3200" b="1" dirty="0">
                <a:solidFill>
                  <a:srgbClr val="F08A51"/>
                </a:solidFill>
                <a:latin typeface="+mn-ea"/>
              </a:rPr>
              <a:t>190</a:t>
            </a:r>
            <a:r>
              <a:rPr lang="zh-CN" altLang="en-US" sz="3200" b="1" dirty="0">
                <a:solidFill>
                  <a:srgbClr val="F08A51"/>
                </a:solidFill>
                <a:latin typeface="+mn-ea"/>
              </a:rPr>
              <a:t>多万</a:t>
            </a:r>
            <a:r>
              <a:rPr lang="zh-CN" altLang="en-US" sz="2400" b="1" dirty="0">
                <a:latin typeface="+mn-ea"/>
              </a:rPr>
              <a:t>册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中外文电子图书</a:t>
            </a:r>
            <a:r>
              <a:rPr lang="en-US" altLang="zh-CN" sz="3200" b="1" dirty="0">
                <a:solidFill>
                  <a:srgbClr val="F08A51"/>
                </a:solidFill>
                <a:latin typeface="+mn-ea"/>
              </a:rPr>
              <a:t>924</a:t>
            </a:r>
            <a:r>
              <a:rPr lang="zh-CN" altLang="en-US" sz="3200" b="1" dirty="0">
                <a:solidFill>
                  <a:srgbClr val="F08A51"/>
                </a:solidFill>
                <a:latin typeface="+mn-ea"/>
              </a:rPr>
              <a:t>万</a:t>
            </a:r>
            <a:r>
              <a:rPr lang="zh-CN" altLang="en-US" sz="2400" b="1" dirty="0">
                <a:latin typeface="+mn-ea"/>
              </a:rPr>
              <a:t>多册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中外文数据库</a:t>
            </a:r>
            <a:r>
              <a:rPr lang="en-US" altLang="zh-CN" sz="3200" b="1" dirty="0">
                <a:solidFill>
                  <a:srgbClr val="F08A51"/>
                </a:solidFill>
                <a:latin typeface="+mn-ea"/>
              </a:rPr>
              <a:t>410</a:t>
            </a:r>
            <a:r>
              <a:rPr lang="zh-CN" altLang="en-US" sz="3200" b="1" dirty="0">
                <a:solidFill>
                  <a:srgbClr val="F08A51"/>
                </a:solidFill>
                <a:latin typeface="+mn-ea"/>
              </a:rPr>
              <a:t>多个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学位论文</a:t>
            </a:r>
            <a:r>
              <a:rPr lang="en-US" altLang="zh-CN" sz="3200" b="1" dirty="0">
                <a:solidFill>
                  <a:srgbClr val="F08A51"/>
                </a:solidFill>
                <a:latin typeface="+mn-ea"/>
              </a:rPr>
              <a:t>2136</a:t>
            </a:r>
            <a:r>
              <a:rPr lang="zh-CN" altLang="en-US" sz="2400" b="1" dirty="0">
                <a:latin typeface="+mn-ea"/>
              </a:rPr>
              <a:t>万多篇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3F2BD7-6E49-41DC-B7F7-C17AA811C6BF}"/>
              </a:ext>
            </a:extLst>
          </p:cNvPr>
          <p:cNvSpPr/>
          <p:nvPr/>
        </p:nvSpPr>
        <p:spPr>
          <a:xfrm>
            <a:off x="6824102" y="1586638"/>
            <a:ext cx="4800598" cy="1480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800" b="1" dirty="0">
                <a:ln/>
                <a:solidFill>
                  <a:srgbClr val="21390B"/>
                </a:solidFill>
              </a:rPr>
              <a:t>创建于</a:t>
            </a:r>
            <a:r>
              <a:rPr lang="en-US" altLang="zh-CN" sz="2800" b="1" dirty="0">
                <a:ln/>
                <a:solidFill>
                  <a:srgbClr val="21390B"/>
                </a:solidFill>
              </a:rPr>
              <a:t>2002</a:t>
            </a:r>
            <a:r>
              <a:rPr lang="zh-CN" altLang="en-US" sz="2800" b="1" dirty="0">
                <a:ln/>
                <a:solidFill>
                  <a:srgbClr val="21390B"/>
                </a:solidFill>
              </a:rPr>
              <a:t>年，面朝宽阔的百年纪念广场，背倚青山，侧拥碧水，周边绿树成荫。</a:t>
            </a:r>
            <a:endParaRPr lang="en-US" altLang="zh-CN" sz="2800" b="1" dirty="0">
              <a:ln/>
              <a:solidFill>
                <a:srgbClr val="21390B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5F92B1-0F7B-4FC1-9569-9462074234B4}"/>
              </a:ext>
            </a:extLst>
          </p:cNvPr>
          <p:cNvSpPr/>
          <p:nvPr/>
        </p:nvSpPr>
        <p:spPr>
          <a:xfrm>
            <a:off x="3498257" y="3101224"/>
            <a:ext cx="1198434" cy="905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2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uild="p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3081677c-230d-4700-946e-deb4271259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17300a8-8bb0-4700-bc9d-a1b8820e48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3730;#373730;#158623;#400982;#399500;#394004;#393751;#393751;#393751;#39375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70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700;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397297"/>
      </a:accent3>
      <a:accent4>
        <a:srgbClr val="068269"/>
      </a:accent4>
      <a:accent5>
        <a:srgbClr val="0E69A5"/>
      </a:accent5>
      <a:accent6>
        <a:srgbClr val="2C3F50"/>
      </a:accent6>
      <a:hlink>
        <a:srgbClr val="2980B9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极端阴影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  <a:effectLst/>
      </a:spPr>
      <a:bodyPr rtlCol="0" anchor="ctr">
        <a:spAutoFit/>
      </a:bodyPr>
      <a:lstStyle>
        <a:defPPr algn="ctr">
          <a:defRPr sz="8800" b="1" dirty="0">
            <a:solidFill>
              <a:srgbClr val="F08A51"/>
            </a:solidFill>
            <a:latin typeface="Arial Black" panose="020B0A04020102020204" pitchFamily="34" charset="0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397297"/>
    </a:accent3>
    <a:accent4>
      <a:srgbClr val="068269"/>
    </a:accent4>
    <a:accent5>
      <a:srgbClr val="0E69A5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397297"/>
    </a:accent3>
    <a:accent4>
      <a:srgbClr val="068269"/>
    </a:accent4>
    <a:accent5>
      <a:srgbClr val="0E69A5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397297"/>
    </a:accent3>
    <a:accent4>
      <a:srgbClr val="068269"/>
    </a:accent4>
    <a:accent5>
      <a:srgbClr val="0E69A5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397297"/>
    </a:accent3>
    <a:accent4>
      <a:srgbClr val="068269"/>
    </a:accent4>
    <a:accent5>
      <a:srgbClr val="0E69A5"/>
    </a:accent5>
    <a:accent6>
      <a:srgbClr val="2C3F50"/>
    </a:accent6>
    <a:hlink>
      <a:srgbClr val="2980B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5567</TotalTime>
  <Words>2692</Words>
  <Application>Microsoft Office PowerPoint</Application>
  <PresentationFormat>宽屏</PresentationFormat>
  <Paragraphs>527</Paragraphs>
  <Slides>58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77" baseType="lpstr">
      <vt:lpstr>PingFang SC</vt:lpstr>
      <vt:lpstr>方正兰亭黑_GBK</vt:lpstr>
      <vt:lpstr>黑体</vt:lpstr>
      <vt:lpstr>华文楷体</vt:lpstr>
      <vt:lpstr>华文行楷</vt:lpstr>
      <vt:lpstr>宋体</vt:lpstr>
      <vt:lpstr>微软雅黑</vt:lpstr>
      <vt:lpstr>微软雅黑</vt:lpstr>
      <vt:lpstr>Agency FB</vt:lpstr>
      <vt:lpstr>Arial</vt:lpstr>
      <vt:lpstr>Arial Black</vt:lpstr>
      <vt:lpstr>Calibri</vt:lpstr>
      <vt:lpstr>Impact</vt:lpstr>
      <vt:lpstr>Tahoma</vt:lpstr>
      <vt:lpstr>Times New Roman</vt:lpstr>
      <vt:lpstr>Verdana</vt:lpstr>
      <vt:lpstr>Wingdings</vt:lpstr>
      <vt:lpstr>Wingdings 2</vt:lpstr>
      <vt:lpstr>主题5</vt:lpstr>
      <vt:lpstr>图书馆新生入馆培训</vt:lpstr>
      <vt:lpstr>PowerPoint 演示文稿</vt:lpstr>
      <vt:lpstr>PowerPoint 演示文稿</vt:lpstr>
      <vt:lpstr>PowerPoint 演示文稿</vt:lpstr>
      <vt:lpstr>图书馆的馆藏与布局</vt:lpstr>
      <vt:lpstr>PowerPoint 演示文稿</vt:lpstr>
      <vt:lpstr>图书馆的馆藏与布局</vt:lpstr>
      <vt:lpstr>图书馆的馆藏与布局</vt:lpstr>
      <vt:lpstr>图书馆的馆藏与布局—总馆</vt:lpstr>
      <vt:lpstr>图书馆的馆藏与布局—总馆</vt:lpstr>
      <vt:lpstr>图书馆的馆藏与布局—总馆</vt:lpstr>
      <vt:lpstr>图书馆的馆藏与布局—文华苑分馆</vt:lpstr>
      <vt:lpstr>图书馆的馆藏与布局</vt:lpstr>
      <vt:lpstr>图书馆的服务</vt:lpstr>
      <vt:lpstr>开馆的时间</vt:lpstr>
      <vt:lpstr>图书馆的服务</vt:lpstr>
      <vt:lpstr>图书馆的服务—借阅服务</vt:lpstr>
      <vt:lpstr>图书馆的服务—借阅服务</vt:lpstr>
      <vt:lpstr>图书馆的服务—借阅服务</vt:lpstr>
      <vt:lpstr>图书馆的服务—借阅服务</vt:lpstr>
      <vt:lpstr>图书馆的服务—借阅服务</vt:lpstr>
      <vt:lpstr>图书馆的服务—借阅服务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图书馆的服务—教育与培训</vt:lpstr>
      <vt:lpstr>图书馆的服务—教育与培训</vt:lpstr>
      <vt:lpstr>图书馆的服务—教育与培训</vt:lpstr>
      <vt:lpstr>图书馆的服务—校外访问</vt:lpstr>
      <vt:lpstr>图书馆的服务—校外访问</vt:lpstr>
      <vt:lpstr>图书馆的服务—参考咨询服务</vt:lpstr>
      <vt:lpstr>微信公众号</vt:lpstr>
      <vt:lpstr>微信公众号</vt:lpstr>
      <vt:lpstr>微信公众号</vt:lpstr>
      <vt:lpstr>微信公众号</vt:lpstr>
      <vt:lpstr>馆际互借与文献传递</vt:lpstr>
      <vt:lpstr>馆际互借与文献传递</vt:lpstr>
      <vt:lpstr>图书馆的数字资源</vt:lpstr>
      <vt:lpstr>图书馆的数字资源</vt:lpstr>
      <vt:lpstr>PowerPoint 演示文稿</vt:lpstr>
      <vt:lpstr>PowerPoint 演示文稿</vt:lpstr>
      <vt:lpstr>PowerPoint 演示文稿</vt:lpstr>
      <vt:lpstr>图书馆的电子学术资源</vt:lpstr>
      <vt:lpstr>核心期刊查找</vt:lpstr>
      <vt:lpstr>核心期刊查找</vt:lpstr>
      <vt:lpstr>核心期刊查找</vt:lpstr>
      <vt:lpstr>核心期刊查找</vt:lpstr>
      <vt:lpstr>核心期刊查找</vt:lpstr>
      <vt:lpstr>核心期刊查找</vt:lpstr>
      <vt:lpstr>核心期刊查找</vt:lpstr>
      <vt:lpstr>图书馆的规则和礼仪</vt:lpstr>
      <vt:lpstr>图书馆的规则和礼仪</vt:lpstr>
      <vt:lpstr>图书馆的规则和礼仪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Library</cp:lastModifiedBy>
  <cp:revision>409</cp:revision>
  <cp:lastPrinted>2017-11-14T16:00:00Z</cp:lastPrinted>
  <dcterms:created xsi:type="dcterms:W3CDTF">2017-11-14T16:00:00Z</dcterms:created>
  <dcterms:modified xsi:type="dcterms:W3CDTF">2023-08-24T06:47:15Z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t-shyu@microsoft.com</vt:lpwstr>
  </property>
  <property fmtid="{D5CDD505-2E9C-101B-9397-08002B2CF9AE}" pid="6" name="MSIP_Label_f42aa342-8706-4288-bd11-ebb85995028c_SetDate">
    <vt:lpwstr>2018-09-05T06:30:48.6507624Z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